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embeddedFontLst>
    <p:embeddedFont>
      <p:font typeface="Garamond"/>
      <p:regular r:id="rId39"/>
      <p:bold r:id="rId40"/>
      <p:italic r:id="rId41"/>
      <p:boldItalic r:id="rId42"/>
    </p:embeddedFont>
    <p:embeddedFont>
      <p:font typeface="Poppins"/>
      <p:bold r:id="rId43"/>
      <p:boldItalic r:id="rId44"/>
    </p:embeddedFont>
    <p:embeddedFont>
      <p:font typeface="Poppins Medium"/>
      <p:regular r:id="rId45"/>
      <p:bold r:id="rId46"/>
      <p:italic r:id="rId47"/>
      <p:boldItalic r:id="rId48"/>
    </p:embeddedFont>
    <p:embeddedFont>
      <p:font typeface="Work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3" roundtripDataSignature="AMtx7mgFItfwhDNnKghwLkx51TWk9cqv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fntdata"/><Relationship Id="rId42" Type="http://schemas.openxmlformats.org/officeDocument/2006/relationships/font" Target="fonts/Garamond-boldItalic.fntdata"/><Relationship Id="rId41" Type="http://schemas.openxmlformats.org/officeDocument/2006/relationships/font" Target="fonts/Garamond-italic.fntdata"/><Relationship Id="rId44" Type="http://schemas.openxmlformats.org/officeDocument/2006/relationships/font" Target="fonts/Poppins-boldItalic.fntdata"/><Relationship Id="rId43" Type="http://schemas.openxmlformats.org/officeDocument/2006/relationships/font" Target="fonts/Poppins-bold.fntdata"/><Relationship Id="rId46" Type="http://schemas.openxmlformats.org/officeDocument/2006/relationships/font" Target="fonts/PoppinsMedium-bold.fntdata"/><Relationship Id="rId45" Type="http://schemas.openxmlformats.org/officeDocument/2006/relationships/font" Target="fonts/Poppins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Medium-boldItalic.fntdata"/><Relationship Id="rId47" Type="http://schemas.openxmlformats.org/officeDocument/2006/relationships/font" Target="fonts/PoppinsMedium-italic.fntdata"/><Relationship Id="rId49" Type="http://schemas.openxmlformats.org/officeDocument/2006/relationships/font" Target="fonts/Work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Garamond-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WorkSans-italic.fntdata"/><Relationship Id="rId50" Type="http://schemas.openxmlformats.org/officeDocument/2006/relationships/font" Target="fonts/WorkSans-bold.fntdata"/><Relationship Id="rId53" Type="http://customschemas.google.com/relationships/presentationmetadata" Target="metadata"/><Relationship Id="rId52" Type="http://schemas.openxmlformats.org/officeDocument/2006/relationships/font" Target="fonts/Work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Google Shape;21;p35"/>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Google Shape;22;p35"/>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Google Shape;23;p3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Google Shape;24;p35"/>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Google Shape;25;p35"/>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Google Shape;26;p35"/>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rmAutofit/>
          </a:bodyPr>
          <a:lstStyle>
            <a:lvl1pPr lvl="0" algn="ctr">
              <a:spcBef>
                <a:spcPts val="320"/>
              </a:spcBef>
              <a:spcAft>
                <a:spcPts val="0"/>
              </a:spcAft>
              <a:buSzPts val="1360"/>
              <a:buNone/>
              <a:defRPr b="1" sz="1600" cap="none">
                <a:solidFill>
                  <a:schemeClr val="dk2"/>
                </a:solidFill>
              </a:defRPr>
            </a:lvl1pPr>
            <a:lvl2pPr lvl="1" algn="ctr">
              <a:spcBef>
                <a:spcPts val="360"/>
              </a:spcBef>
              <a:spcAft>
                <a:spcPts val="0"/>
              </a:spcAft>
              <a:buSzPts val="1260"/>
              <a:buNone/>
              <a:defRPr/>
            </a:lvl2pPr>
            <a:lvl3pPr lvl="2" algn="ctr">
              <a:spcBef>
                <a:spcPts val="360"/>
              </a:spcBef>
              <a:spcAft>
                <a:spcPts val="0"/>
              </a:spcAft>
              <a:buSzPts val="1350"/>
              <a:buNone/>
              <a:defRPr/>
            </a:lvl3pPr>
            <a:lvl4pPr lvl="3" algn="ctr">
              <a:spcBef>
                <a:spcPts val="360"/>
              </a:spcBef>
              <a:spcAft>
                <a:spcPts val="0"/>
              </a:spcAft>
              <a:buSzPts val="1260"/>
              <a:buNone/>
              <a:defRPr/>
            </a:lvl4pPr>
            <a:lvl5pPr lvl="4" algn="ctr">
              <a:spcBef>
                <a:spcPts val="360"/>
              </a:spcBef>
              <a:spcAft>
                <a:spcPts val="0"/>
              </a:spcAft>
              <a:buSzPts val="1800"/>
              <a:buNone/>
              <a:defRPr/>
            </a:lvl5pPr>
            <a:lvl6pPr lvl="5" algn="ctr">
              <a:spcBef>
                <a:spcPts val="360"/>
              </a:spcBef>
              <a:spcAft>
                <a:spcPts val="0"/>
              </a:spcAft>
              <a:buSzPts val="1440"/>
              <a:buNone/>
              <a:defRPr/>
            </a:lvl6pPr>
            <a:lvl7pPr lvl="6" algn="ctr">
              <a:spcBef>
                <a:spcPts val="360"/>
              </a:spcBef>
              <a:spcAft>
                <a:spcPts val="0"/>
              </a:spcAft>
              <a:buSzPts val="1620"/>
              <a:buNone/>
              <a:defRPr/>
            </a:lvl7pPr>
            <a:lvl8pPr lvl="7" algn="ctr">
              <a:spcBef>
                <a:spcPts val="360"/>
              </a:spcBef>
              <a:spcAft>
                <a:spcPts val="0"/>
              </a:spcAft>
              <a:buSzPts val="1800"/>
              <a:buNone/>
              <a:defRPr/>
            </a:lvl8pPr>
            <a:lvl9pPr lvl="8" algn="ctr">
              <a:spcBef>
                <a:spcPts val="360"/>
              </a:spcBef>
              <a:spcAft>
                <a:spcPts val="0"/>
              </a:spcAft>
              <a:buSzPts val="1620"/>
              <a:buNone/>
              <a:defRPr/>
            </a:lvl9pPr>
          </a:lstStyle>
          <a:p/>
        </p:txBody>
      </p:sp>
      <p:sp>
        <p:nvSpPr>
          <p:cNvPr id="27" name="Google Shape;27;p35"/>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9" name="Google Shape;29;p35"/>
          <p:cNvCxnSpPr/>
          <p:nvPr/>
        </p:nvCxnSpPr>
        <p:spPr>
          <a:xfrm>
            <a:off x="155448" y="2420112"/>
            <a:ext cx="8833104" cy="0"/>
          </a:xfrm>
          <a:prstGeom prst="straightConnector1">
            <a:avLst/>
          </a:prstGeom>
          <a:noFill/>
          <a:ln cap="flat" cmpd="sng" w="11425">
            <a:solidFill>
              <a:srgbClr val="92CD47"/>
            </a:solidFill>
            <a:prstDash val="dash"/>
            <a:round/>
            <a:headEnd len="sm" w="sm" type="none"/>
            <a:tailEnd len="sm" w="sm" type="none"/>
          </a:ln>
        </p:spPr>
      </p:cxnSp>
      <p:sp>
        <p:nvSpPr>
          <p:cNvPr id="30" name="Google Shape;30;p35"/>
          <p:cNvSpPr/>
          <p:nvPr/>
        </p:nvSpPr>
        <p:spPr>
          <a:xfrm>
            <a:off x="152400" y="152400"/>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Google Shape;31;p35"/>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Google Shape;32;p35"/>
          <p:cNvSpPr/>
          <p:nvPr/>
        </p:nvSpPr>
        <p:spPr>
          <a:xfrm>
            <a:off x="4361688" y="2209800"/>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Google Shape;33;p35"/>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92CD47"/>
                </a:solidFill>
                <a:latin typeface="Georgia"/>
                <a:ea typeface="Georgia"/>
                <a:cs typeface="Georgia"/>
                <a:sym typeface="Georgia"/>
              </a:defRPr>
            </a:lvl1pPr>
            <a:lvl2pPr indent="0" lvl="1" marL="0" algn="ctr">
              <a:spcBef>
                <a:spcPts val="0"/>
              </a:spcBef>
              <a:buNone/>
              <a:defRPr sz="1600">
                <a:solidFill>
                  <a:srgbClr val="92CD47"/>
                </a:solidFill>
                <a:latin typeface="Georgia"/>
                <a:ea typeface="Georgia"/>
                <a:cs typeface="Georgia"/>
                <a:sym typeface="Georgia"/>
              </a:defRPr>
            </a:lvl2pPr>
            <a:lvl3pPr indent="0" lvl="2" marL="0" algn="ctr">
              <a:spcBef>
                <a:spcPts val="0"/>
              </a:spcBef>
              <a:buNone/>
              <a:defRPr sz="1600">
                <a:solidFill>
                  <a:srgbClr val="92CD47"/>
                </a:solidFill>
                <a:latin typeface="Georgia"/>
                <a:ea typeface="Georgia"/>
                <a:cs typeface="Georgia"/>
                <a:sym typeface="Georgia"/>
              </a:defRPr>
            </a:lvl3pPr>
            <a:lvl4pPr indent="0" lvl="3" marL="0" algn="ctr">
              <a:spcBef>
                <a:spcPts val="0"/>
              </a:spcBef>
              <a:buNone/>
              <a:defRPr sz="1600">
                <a:solidFill>
                  <a:srgbClr val="92CD47"/>
                </a:solidFill>
                <a:latin typeface="Georgia"/>
                <a:ea typeface="Georgia"/>
                <a:cs typeface="Georgia"/>
                <a:sym typeface="Georgia"/>
              </a:defRPr>
            </a:lvl4pPr>
            <a:lvl5pPr indent="0" lvl="4" marL="0" algn="ctr">
              <a:spcBef>
                <a:spcPts val="0"/>
              </a:spcBef>
              <a:buNone/>
              <a:defRPr sz="1600">
                <a:solidFill>
                  <a:srgbClr val="92CD47"/>
                </a:solidFill>
                <a:latin typeface="Georgia"/>
                <a:ea typeface="Georgia"/>
                <a:cs typeface="Georgia"/>
                <a:sym typeface="Georgia"/>
              </a:defRPr>
            </a:lvl5pPr>
            <a:lvl6pPr indent="0" lvl="5" marL="0" algn="ctr">
              <a:spcBef>
                <a:spcPts val="0"/>
              </a:spcBef>
              <a:buNone/>
              <a:defRPr sz="1600">
                <a:solidFill>
                  <a:srgbClr val="92CD47"/>
                </a:solidFill>
                <a:latin typeface="Georgia"/>
                <a:ea typeface="Georgia"/>
                <a:cs typeface="Georgia"/>
                <a:sym typeface="Georgia"/>
              </a:defRPr>
            </a:lvl6pPr>
            <a:lvl7pPr indent="0" lvl="6" marL="0" algn="ctr">
              <a:spcBef>
                <a:spcPts val="0"/>
              </a:spcBef>
              <a:buNone/>
              <a:defRPr sz="1600">
                <a:solidFill>
                  <a:srgbClr val="92CD47"/>
                </a:solidFill>
                <a:latin typeface="Georgia"/>
                <a:ea typeface="Georgia"/>
                <a:cs typeface="Georgia"/>
                <a:sym typeface="Georgia"/>
              </a:defRPr>
            </a:lvl7pPr>
            <a:lvl8pPr indent="0" lvl="7" marL="0" algn="ctr">
              <a:spcBef>
                <a:spcPts val="0"/>
              </a:spcBef>
              <a:buNone/>
              <a:defRPr sz="1600">
                <a:solidFill>
                  <a:srgbClr val="92CD47"/>
                </a:solidFill>
                <a:latin typeface="Georgia"/>
                <a:ea typeface="Georgia"/>
                <a:cs typeface="Georgia"/>
                <a:sym typeface="Georgia"/>
              </a:defRPr>
            </a:lvl8pPr>
            <a:lvl9pPr indent="0" lvl="8" marL="0" algn="ctr">
              <a:spcBef>
                <a:spcPts val="0"/>
              </a:spcBef>
              <a:buNone/>
              <a:defRPr sz="1600">
                <a:solidFill>
                  <a:srgbClr val="92CD47"/>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35"/>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accent1"/>
              </a:buClr>
              <a:buSzPts val="4200"/>
              <a:buFont typeface="Georgia"/>
              <a:buNone/>
              <a:defRPr sz="4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Google Shape;138;p44"/>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44"/>
          <p:cNvSpPr txBox="1"/>
          <p:nvPr>
            <p:ph idx="1" type="body"/>
          </p:nvPr>
        </p:nvSpPr>
        <p:spPr>
          <a:xfrm rot="5400000">
            <a:off x="2269236" y="-443484"/>
            <a:ext cx="4599432" cy="85344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40" name="Google Shape;140;p44"/>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44"/>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44"/>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Google Shape;144;p45"/>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Google Shape;145;p45"/>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Google Shape;146;p45"/>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Google Shape;147;p4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Google Shape;148;p45"/>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Google Shape;149;p45"/>
          <p:cNvSpPr/>
          <p:nvPr/>
        </p:nvSpPr>
        <p:spPr>
          <a:xfrm>
            <a:off x="152400" y="155448"/>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Google Shape;150;p45"/>
          <p:cNvCxnSpPr/>
          <p:nvPr/>
        </p:nvCxnSpPr>
        <p:spPr>
          <a:xfrm rot="5400000">
            <a:off x="4021836" y="3278124"/>
            <a:ext cx="6245352" cy="0"/>
          </a:xfrm>
          <a:prstGeom prst="straightConnector1">
            <a:avLst/>
          </a:prstGeom>
          <a:noFill/>
          <a:ln cap="flat" cmpd="sng" w="9525">
            <a:solidFill>
              <a:srgbClr val="92CD47"/>
            </a:solidFill>
            <a:prstDash val="dash"/>
            <a:round/>
            <a:headEnd len="sm" w="sm" type="none"/>
            <a:tailEnd len="sm" w="sm" type="none"/>
          </a:ln>
        </p:spPr>
      </p:cxnSp>
      <p:sp>
        <p:nvSpPr>
          <p:cNvPr id="151" name="Google Shape;151;p45"/>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Google Shape;152;p45"/>
          <p:cNvSpPr/>
          <p:nvPr/>
        </p:nvSpPr>
        <p:spPr>
          <a:xfrm>
            <a:off x="6934200" y="3020251"/>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Google Shape;153;p45"/>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54" name="Google Shape;154;p45"/>
          <p:cNvSpPr txBox="1"/>
          <p:nvPr>
            <p:ph idx="1" type="body"/>
          </p:nvPr>
        </p:nvSpPr>
        <p:spPr>
          <a:xfrm rot="5400000">
            <a:off x="670717" y="-61117"/>
            <a:ext cx="5821366" cy="65532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55" name="Google Shape;155;p45"/>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5"/>
          <p:cNvSpPr txBox="1"/>
          <p:nvPr>
            <p:ph type="title"/>
          </p:nvPr>
        </p:nvSpPr>
        <p:spPr>
          <a:xfrm rot="5400000">
            <a:off x="5189538" y="2506664"/>
            <a:ext cx="5851525" cy="14478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Google Shape;36;p36"/>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3300"/>
              <a:buFont typeface="Georgia"/>
              <a:buNone/>
              <a:defRPr>
                <a:solidFill>
                  <a:srgbClr val="92CD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6"/>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6"/>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3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3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7"/>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7"/>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7"/>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6" name="Shape 46"/>
        <p:cNvGrpSpPr/>
        <p:nvPr/>
      </p:nvGrpSpPr>
      <p:grpSpPr>
        <a:xfrm>
          <a:off x="0" y="0"/>
          <a:ext cx="0" cy="0"/>
          <a:chOff x="0" y="0"/>
          <a:chExt cx="0" cy="0"/>
        </a:xfrm>
      </p:grpSpPr>
      <p:sp>
        <p:nvSpPr>
          <p:cNvPr id="47" name="Google Shape;47;p38"/>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Google Shape;48;p38"/>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9" name="Google Shape;49;p38"/>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Google Shape;50;p38"/>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Google Shape;51;p38"/>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2" name="Google Shape;52;p38"/>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3" name="Google Shape;53;p38"/>
          <p:cNvSpPr txBox="1"/>
          <p:nvPr>
            <p:ph idx="1" type="body"/>
          </p:nvPr>
        </p:nvSpPr>
        <p:spPr>
          <a:xfrm>
            <a:off x="1368426" y="2743200"/>
            <a:ext cx="6480174" cy="1673225"/>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360"/>
              <a:buNone/>
              <a:defRPr b="1" sz="1600" cap="none">
                <a:solidFill>
                  <a:schemeClr val="dk2"/>
                </a:solidFill>
              </a:defRPr>
            </a:lvl1pPr>
            <a:lvl2pPr indent="-228600" lvl="1" marL="914400" algn="l">
              <a:spcBef>
                <a:spcPts val="360"/>
              </a:spcBef>
              <a:spcAft>
                <a:spcPts val="0"/>
              </a:spcAft>
              <a:buSzPts val="1260"/>
              <a:buNone/>
              <a:defRPr sz="1800">
                <a:solidFill>
                  <a:srgbClr val="888888"/>
                </a:solidFill>
              </a:defRPr>
            </a:lvl2pPr>
            <a:lvl3pPr indent="-228600" lvl="2" marL="1371600" algn="l">
              <a:spcBef>
                <a:spcPts val="320"/>
              </a:spcBef>
              <a:spcAft>
                <a:spcPts val="0"/>
              </a:spcAft>
              <a:buSzPts val="1200"/>
              <a:buNone/>
              <a:defRPr sz="1600">
                <a:solidFill>
                  <a:srgbClr val="888888"/>
                </a:solidFill>
              </a:defRPr>
            </a:lvl3pPr>
            <a:lvl4pPr indent="-228600" lvl="3" marL="1828800" algn="l">
              <a:spcBef>
                <a:spcPts val="280"/>
              </a:spcBef>
              <a:spcAft>
                <a:spcPts val="0"/>
              </a:spcAft>
              <a:buSzPts val="980"/>
              <a:buNone/>
              <a:defRPr sz="1400">
                <a:solidFill>
                  <a:srgbClr val="888888"/>
                </a:solidFill>
              </a:defRPr>
            </a:lvl4pPr>
            <a:lvl5pPr indent="-228600" lvl="4" marL="2286000" algn="l">
              <a:spcBef>
                <a:spcPts val="280"/>
              </a:spcBef>
              <a:spcAft>
                <a:spcPts val="0"/>
              </a:spcAft>
              <a:buSzPts val="1400"/>
              <a:buFont typeface="Georgia"/>
              <a:buNone/>
              <a:defRPr sz="1400">
                <a:solidFill>
                  <a:srgbClr val="888888"/>
                </a:solidFill>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54" name="Google Shape;54;p38"/>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5" name="Google Shape;55;p38"/>
          <p:cNvSpPr/>
          <p:nvPr/>
        </p:nvSpPr>
        <p:spPr>
          <a:xfrm>
            <a:off x="152400" y="152400"/>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6" name="Google Shape;56;p38"/>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8" name="Google Shape;58;p38"/>
          <p:cNvCxnSpPr/>
          <p:nvPr/>
        </p:nvCxnSpPr>
        <p:spPr>
          <a:xfrm>
            <a:off x="152400" y="2438400"/>
            <a:ext cx="8833104" cy="0"/>
          </a:xfrm>
          <a:prstGeom prst="straightConnector1">
            <a:avLst/>
          </a:prstGeom>
          <a:noFill/>
          <a:ln cap="flat" cmpd="sng" w="11425">
            <a:solidFill>
              <a:srgbClr val="92CD47"/>
            </a:solidFill>
            <a:prstDash val="dash"/>
            <a:round/>
            <a:headEnd len="sm" w="sm" type="none"/>
            <a:tailEnd len="sm" w="sm" type="none"/>
          </a:ln>
        </p:spPr>
      </p:cxnSp>
      <p:sp>
        <p:nvSpPr>
          <p:cNvPr id="59" name="Google Shape;59;p38"/>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60" name="Google Shape;60;p38"/>
          <p:cNvSpPr/>
          <p:nvPr/>
        </p:nvSpPr>
        <p:spPr>
          <a:xfrm>
            <a:off x="4361688" y="2209800"/>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61" name="Google Shape;61;p38"/>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92CD47"/>
                </a:solidFill>
                <a:latin typeface="Georgia"/>
                <a:ea typeface="Georgia"/>
                <a:cs typeface="Georgia"/>
                <a:sym typeface="Georgia"/>
              </a:defRPr>
            </a:lvl1pPr>
            <a:lvl2pPr indent="0" lvl="1" marL="0" algn="ctr">
              <a:spcBef>
                <a:spcPts val="0"/>
              </a:spcBef>
              <a:buNone/>
              <a:defRPr sz="1600">
                <a:solidFill>
                  <a:srgbClr val="92CD47"/>
                </a:solidFill>
                <a:latin typeface="Georgia"/>
                <a:ea typeface="Georgia"/>
                <a:cs typeface="Georgia"/>
                <a:sym typeface="Georgia"/>
              </a:defRPr>
            </a:lvl2pPr>
            <a:lvl3pPr indent="0" lvl="2" marL="0" algn="ctr">
              <a:spcBef>
                <a:spcPts val="0"/>
              </a:spcBef>
              <a:buNone/>
              <a:defRPr sz="1600">
                <a:solidFill>
                  <a:srgbClr val="92CD47"/>
                </a:solidFill>
                <a:latin typeface="Georgia"/>
                <a:ea typeface="Georgia"/>
                <a:cs typeface="Georgia"/>
                <a:sym typeface="Georgia"/>
              </a:defRPr>
            </a:lvl3pPr>
            <a:lvl4pPr indent="0" lvl="3" marL="0" algn="ctr">
              <a:spcBef>
                <a:spcPts val="0"/>
              </a:spcBef>
              <a:buNone/>
              <a:defRPr sz="1600">
                <a:solidFill>
                  <a:srgbClr val="92CD47"/>
                </a:solidFill>
                <a:latin typeface="Georgia"/>
                <a:ea typeface="Georgia"/>
                <a:cs typeface="Georgia"/>
                <a:sym typeface="Georgia"/>
              </a:defRPr>
            </a:lvl4pPr>
            <a:lvl5pPr indent="0" lvl="4" marL="0" algn="ctr">
              <a:spcBef>
                <a:spcPts val="0"/>
              </a:spcBef>
              <a:buNone/>
              <a:defRPr sz="1600">
                <a:solidFill>
                  <a:srgbClr val="92CD47"/>
                </a:solidFill>
                <a:latin typeface="Georgia"/>
                <a:ea typeface="Georgia"/>
                <a:cs typeface="Georgia"/>
                <a:sym typeface="Georgia"/>
              </a:defRPr>
            </a:lvl5pPr>
            <a:lvl6pPr indent="0" lvl="5" marL="0" algn="ctr">
              <a:spcBef>
                <a:spcPts val="0"/>
              </a:spcBef>
              <a:buNone/>
              <a:defRPr sz="1600">
                <a:solidFill>
                  <a:srgbClr val="92CD47"/>
                </a:solidFill>
                <a:latin typeface="Georgia"/>
                <a:ea typeface="Georgia"/>
                <a:cs typeface="Georgia"/>
                <a:sym typeface="Georgia"/>
              </a:defRPr>
            </a:lvl6pPr>
            <a:lvl7pPr indent="0" lvl="6" marL="0" algn="ctr">
              <a:spcBef>
                <a:spcPts val="0"/>
              </a:spcBef>
              <a:buNone/>
              <a:defRPr sz="1600">
                <a:solidFill>
                  <a:srgbClr val="92CD47"/>
                </a:solidFill>
                <a:latin typeface="Georgia"/>
                <a:ea typeface="Georgia"/>
                <a:cs typeface="Georgia"/>
                <a:sym typeface="Georgia"/>
              </a:defRPr>
            </a:lvl7pPr>
            <a:lvl8pPr indent="0" lvl="7" marL="0" algn="ctr">
              <a:spcBef>
                <a:spcPts val="0"/>
              </a:spcBef>
              <a:buNone/>
              <a:defRPr sz="1600">
                <a:solidFill>
                  <a:srgbClr val="92CD47"/>
                </a:solidFill>
                <a:latin typeface="Georgia"/>
                <a:ea typeface="Georgia"/>
                <a:cs typeface="Georgia"/>
                <a:sym typeface="Georgia"/>
              </a:defRPr>
            </a:lvl8pPr>
            <a:lvl9pPr indent="0" lvl="8" marL="0" algn="ctr">
              <a:spcBef>
                <a:spcPts val="0"/>
              </a:spcBef>
              <a:buNone/>
              <a:defRPr sz="1600">
                <a:solidFill>
                  <a:srgbClr val="92CD47"/>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62" name="Google Shape;62;p38"/>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200"/>
              <a:buFont typeface="Georgia"/>
              <a:buNone/>
              <a:defRPr b="0" sz="4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39"/>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5" name="Google Shape;65;p39"/>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6" name="Google Shape;66;p39"/>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7" name="Google Shape;67;p39"/>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8" name="Google Shape;68;p39"/>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Google Shape;69;p39"/>
          <p:cNvSpPr/>
          <p:nvPr/>
        </p:nvSpPr>
        <p:spPr>
          <a:xfrm>
            <a:off x="152400" y="158496"/>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Google Shape;70;p39"/>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9"/>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FFFFFF"/>
                </a:solidFill>
                <a:latin typeface="Georgia"/>
                <a:ea typeface="Georgia"/>
                <a:cs typeface="Georgia"/>
                <a:sym typeface="Georgia"/>
              </a:defRPr>
            </a:lvl1pPr>
            <a:lvl2pPr indent="0" lvl="1" marL="0" algn="ctr">
              <a:spcBef>
                <a:spcPts val="0"/>
              </a:spcBef>
              <a:buNone/>
              <a:defRPr sz="1600">
                <a:solidFill>
                  <a:srgbClr val="FFFFFF"/>
                </a:solidFill>
                <a:latin typeface="Georgia"/>
                <a:ea typeface="Georgia"/>
                <a:cs typeface="Georgia"/>
                <a:sym typeface="Georgia"/>
              </a:defRPr>
            </a:lvl2pPr>
            <a:lvl3pPr indent="0" lvl="2" marL="0" algn="ctr">
              <a:spcBef>
                <a:spcPts val="0"/>
              </a:spcBef>
              <a:buNone/>
              <a:defRPr sz="1600">
                <a:solidFill>
                  <a:srgbClr val="FFFFFF"/>
                </a:solidFill>
                <a:latin typeface="Georgia"/>
                <a:ea typeface="Georgia"/>
                <a:cs typeface="Georgia"/>
                <a:sym typeface="Georgia"/>
              </a:defRPr>
            </a:lvl3pPr>
            <a:lvl4pPr indent="0" lvl="3" marL="0" algn="ctr">
              <a:spcBef>
                <a:spcPts val="0"/>
              </a:spcBef>
              <a:buNone/>
              <a:defRPr sz="1600">
                <a:solidFill>
                  <a:srgbClr val="FFFFFF"/>
                </a:solidFill>
                <a:latin typeface="Georgia"/>
                <a:ea typeface="Georgia"/>
                <a:cs typeface="Georgia"/>
                <a:sym typeface="Georgia"/>
              </a:defRPr>
            </a:lvl4pPr>
            <a:lvl5pPr indent="0" lvl="4" marL="0" algn="ctr">
              <a:spcBef>
                <a:spcPts val="0"/>
              </a:spcBef>
              <a:buNone/>
              <a:defRPr sz="1600">
                <a:solidFill>
                  <a:srgbClr val="FFFFFF"/>
                </a:solidFill>
                <a:latin typeface="Georgia"/>
                <a:ea typeface="Georgia"/>
                <a:cs typeface="Georgia"/>
                <a:sym typeface="Georgia"/>
              </a:defRPr>
            </a:lvl5pPr>
            <a:lvl6pPr indent="0" lvl="5" marL="0" algn="ctr">
              <a:spcBef>
                <a:spcPts val="0"/>
              </a:spcBef>
              <a:buNone/>
              <a:defRPr sz="1600">
                <a:solidFill>
                  <a:srgbClr val="FFFFFF"/>
                </a:solidFill>
                <a:latin typeface="Georgia"/>
                <a:ea typeface="Georgia"/>
                <a:cs typeface="Georgia"/>
                <a:sym typeface="Georgia"/>
              </a:defRPr>
            </a:lvl6pPr>
            <a:lvl7pPr indent="0" lvl="6" marL="0" algn="ctr">
              <a:spcBef>
                <a:spcPts val="0"/>
              </a:spcBef>
              <a:buNone/>
              <a:defRPr sz="1600">
                <a:solidFill>
                  <a:srgbClr val="FFFFFF"/>
                </a:solidFill>
                <a:latin typeface="Georgia"/>
                <a:ea typeface="Georgia"/>
                <a:cs typeface="Georgia"/>
                <a:sym typeface="Georgia"/>
              </a:defRPr>
            </a:lvl7pPr>
            <a:lvl8pPr indent="0" lvl="7" marL="0" algn="ctr">
              <a:spcBef>
                <a:spcPts val="0"/>
              </a:spcBef>
              <a:buNone/>
              <a:defRPr sz="1600">
                <a:solidFill>
                  <a:srgbClr val="FFFFFF"/>
                </a:solidFill>
                <a:latin typeface="Georgia"/>
                <a:ea typeface="Georgia"/>
                <a:cs typeface="Georgia"/>
                <a:sym typeface="Georgia"/>
              </a:defRPr>
            </a:lvl8pPr>
            <a:lvl9pPr indent="0" lvl="8" marL="0" algn="ctr">
              <a:spcBef>
                <a:spcPts val="0"/>
              </a:spcBef>
              <a:buNone/>
              <a:defRPr sz="1600">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2"/>
        </a:solidFill>
      </p:bgPr>
    </p:bg>
    <p:spTree>
      <p:nvGrpSpPr>
        <p:cNvPr id="73" name="Shape 73"/>
        <p:cNvGrpSpPr/>
        <p:nvPr/>
      </p:nvGrpSpPr>
      <p:grpSpPr>
        <a:xfrm>
          <a:off x="0" y="0"/>
          <a:ext cx="0" cy="0"/>
          <a:chOff x="0" y="0"/>
          <a:chExt cx="0" cy="0"/>
        </a:xfrm>
      </p:grpSpPr>
      <p:sp>
        <p:nvSpPr>
          <p:cNvPr id="74" name="Google Shape;74;p40"/>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40"/>
          <p:cNvSpPr txBox="1"/>
          <p:nvPr>
            <p:ph idx="10" type="dt"/>
          </p:nvPr>
        </p:nvSpPr>
        <p:spPr>
          <a:xfrm>
            <a:off x="5791200" y="640994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78" name="Google Shape;78;p40"/>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79" name="Google Shape;79;p40"/>
          <p:cNvSpPr txBox="1"/>
          <p:nvPr>
            <p:ph idx="1" type="body"/>
          </p:nvPr>
        </p:nvSpPr>
        <p:spPr>
          <a:xfrm>
            <a:off x="301752"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80" name="Google Shape;80;p40"/>
          <p:cNvSpPr txBox="1"/>
          <p:nvPr>
            <p:ph idx="2" type="body"/>
          </p:nvPr>
        </p:nvSpPr>
        <p:spPr>
          <a:xfrm>
            <a:off x="4800600"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solidFill>
          <a:schemeClr val="lt2"/>
        </a:solidFill>
      </p:bgPr>
    </p:bg>
    <p:spTree>
      <p:nvGrpSpPr>
        <p:cNvPr id="81" name="Shape 81"/>
        <p:cNvGrpSpPr/>
        <p:nvPr/>
      </p:nvGrpSpPr>
      <p:grpSpPr>
        <a:xfrm>
          <a:off x="0" y="0"/>
          <a:ext cx="0" cy="0"/>
          <a:chOff x="0" y="0"/>
          <a:chExt cx="0" cy="0"/>
        </a:xfrm>
      </p:grpSpPr>
      <p:cxnSp>
        <p:nvCxnSpPr>
          <p:cNvPr id="82" name="Google Shape;82;p41"/>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83" name="Google Shape;83;p41"/>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4" name="Google Shape;84;p4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5" name="Google Shape;85;p4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6" name="Google Shape;86;p41"/>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7" name="Google Shape;87;p41"/>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8" name="Google Shape;88;p41"/>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9" name="Google Shape;89;p41"/>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noAutofit/>
          </a:bodyPr>
          <a:lstStyle>
            <a:lvl1pPr indent="-228600" lvl="0" marL="457200" algn="l">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90" name="Google Shape;90;p41"/>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noAutofit/>
          </a:bodyPr>
          <a:lstStyle>
            <a:lvl1pPr indent="-228600" lvl="0" marL="457200" algn="l">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91" name="Google Shape;91;p41"/>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1" type="ftr"/>
          </p:nvPr>
        </p:nvSpPr>
        <p:spPr>
          <a:xfrm>
            <a:off x="304800" y="6409944"/>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93" name="Google Shape;93;p41"/>
          <p:cNvCxnSpPr/>
          <p:nvPr/>
        </p:nvCxnSpPr>
        <p:spPr>
          <a:xfrm>
            <a:off x="152400" y="1280160"/>
            <a:ext cx="8833104" cy="0"/>
          </a:xfrm>
          <a:prstGeom prst="straightConnector1">
            <a:avLst/>
          </a:prstGeom>
          <a:noFill/>
          <a:ln cap="flat" cmpd="sng" w="11425">
            <a:solidFill>
              <a:srgbClr val="92CD47"/>
            </a:solidFill>
            <a:prstDash val="dash"/>
            <a:round/>
            <a:headEnd len="sm" w="sm" type="none"/>
            <a:tailEnd len="sm" w="sm" type="none"/>
          </a:ln>
        </p:spPr>
      </p:cxnSp>
      <p:sp>
        <p:nvSpPr>
          <p:cNvPr id="94" name="Google Shape;94;p41"/>
          <p:cNvSpPr/>
          <p:nvPr/>
        </p:nvSpPr>
        <p:spPr>
          <a:xfrm>
            <a:off x="152400" y="155448"/>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Google Shape;95;p41"/>
          <p:cNvSpPr txBox="1"/>
          <p:nvPr>
            <p:ph idx="3" type="body"/>
          </p:nvPr>
        </p:nvSpPr>
        <p:spPr>
          <a:xfrm>
            <a:off x="301752" y="2471383"/>
            <a:ext cx="4041648" cy="3818404"/>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96" name="Google Shape;96;p41"/>
          <p:cNvSpPr txBox="1"/>
          <p:nvPr>
            <p:ph idx="4" type="body"/>
          </p:nvPr>
        </p:nvSpPr>
        <p:spPr>
          <a:xfrm>
            <a:off x="4800600" y="2471383"/>
            <a:ext cx="4038600" cy="3822192"/>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97" name="Google Shape;97;p41"/>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98" name="Google Shape;98;p41"/>
          <p:cNvSpPr/>
          <p:nvPr/>
        </p:nvSpPr>
        <p:spPr>
          <a:xfrm>
            <a:off x="4361688" y="1050524"/>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99" name="Google Shape;99;p41"/>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92CD47"/>
                </a:solidFill>
                <a:latin typeface="Georgia"/>
                <a:ea typeface="Georgia"/>
                <a:cs typeface="Georgia"/>
                <a:sym typeface="Georgia"/>
              </a:defRPr>
            </a:lvl1pPr>
            <a:lvl2pPr indent="0" lvl="1" marL="0" algn="ctr">
              <a:spcBef>
                <a:spcPts val="0"/>
              </a:spcBef>
              <a:buNone/>
              <a:defRPr sz="1600">
                <a:solidFill>
                  <a:srgbClr val="92CD47"/>
                </a:solidFill>
                <a:latin typeface="Georgia"/>
                <a:ea typeface="Georgia"/>
                <a:cs typeface="Georgia"/>
                <a:sym typeface="Georgia"/>
              </a:defRPr>
            </a:lvl2pPr>
            <a:lvl3pPr indent="0" lvl="2" marL="0" algn="ctr">
              <a:spcBef>
                <a:spcPts val="0"/>
              </a:spcBef>
              <a:buNone/>
              <a:defRPr sz="1600">
                <a:solidFill>
                  <a:srgbClr val="92CD47"/>
                </a:solidFill>
                <a:latin typeface="Georgia"/>
                <a:ea typeface="Georgia"/>
                <a:cs typeface="Georgia"/>
                <a:sym typeface="Georgia"/>
              </a:defRPr>
            </a:lvl3pPr>
            <a:lvl4pPr indent="0" lvl="3" marL="0" algn="ctr">
              <a:spcBef>
                <a:spcPts val="0"/>
              </a:spcBef>
              <a:buNone/>
              <a:defRPr sz="1600">
                <a:solidFill>
                  <a:srgbClr val="92CD47"/>
                </a:solidFill>
                <a:latin typeface="Georgia"/>
                <a:ea typeface="Georgia"/>
                <a:cs typeface="Georgia"/>
                <a:sym typeface="Georgia"/>
              </a:defRPr>
            </a:lvl4pPr>
            <a:lvl5pPr indent="0" lvl="4" marL="0" algn="ctr">
              <a:spcBef>
                <a:spcPts val="0"/>
              </a:spcBef>
              <a:buNone/>
              <a:defRPr sz="1600">
                <a:solidFill>
                  <a:srgbClr val="92CD47"/>
                </a:solidFill>
                <a:latin typeface="Georgia"/>
                <a:ea typeface="Georgia"/>
                <a:cs typeface="Georgia"/>
                <a:sym typeface="Georgia"/>
              </a:defRPr>
            </a:lvl5pPr>
            <a:lvl6pPr indent="0" lvl="5" marL="0" algn="ctr">
              <a:spcBef>
                <a:spcPts val="0"/>
              </a:spcBef>
              <a:buNone/>
              <a:defRPr sz="1600">
                <a:solidFill>
                  <a:srgbClr val="92CD47"/>
                </a:solidFill>
                <a:latin typeface="Georgia"/>
                <a:ea typeface="Georgia"/>
                <a:cs typeface="Georgia"/>
                <a:sym typeface="Georgia"/>
              </a:defRPr>
            </a:lvl6pPr>
            <a:lvl7pPr indent="0" lvl="6" marL="0" algn="ctr">
              <a:spcBef>
                <a:spcPts val="0"/>
              </a:spcBef>
              <a:buNone/>
              <a:defRPr sz="1600">
                <a:solidFill>
                  <a:srgbClr val="92CD47"/>
                </a:solidFill>
                <a:latin typeface="Georgia"/>
                <a:ea typeface="Georgia"/>
                <a:cs typeface="Georgia"/>
                <a:sym typeface="Georgia"/>
              </a:defRPr>
            </a:lvl7pPr>
            <a:lvl8pPr indent="0" lvl="7" marL="0" algn="ctr">
              <a:spcBef>
                <a:spcPts val="0"/>
              </a:spcBef>
              <a:buNone/>
              <a:defRPr sz="1600">
                <a:solidFill>
                  <a:srgbClr val="92CD47"/>
                </a:solidFill>
                <a:latin typeface="Georgia"/>
                <a:ea typeface="Georgia"/>
                <a:cs typeface="Georgia"/>
                <a:sym typeface="Georgia"/>
              </a:defRPr>
            </a:lvl8pPr>
            <a:lvl9pPr indent="0" lvl="8" marL="0" algn="ctr">
              <a:spcBef>
                <a:spcPts val="0"/>
              </a:spcBef>
              <a:buNone/>
              <a:defRPr sz="1600">
                <a:solidFill>
                  <a:srgbClr val="92CD47"/>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00" name="Google Shape;100;p4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92CD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Google Shape;102;p42"/>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Google Shape;103;p4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Google Shape;104;p42"/>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Google Shape;105;p42"/>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Google Shape;106;p4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Google Shape;107;p42"/>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Google Shape;108;p42"/>
          <p:cNvSpPr txBox="1"/>
          <p:nvPr>
            <p:ph type="title"/>
          </p:nvPr>
        </p:nvSpPr>
        <p:spPr>
          <a:xfrm>
            <a:off x="381000" y="914400"/>
            <a:ext cx="2362200" cy="990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2200"/>
              <a:buFont typeface="Georgia"/>
              <a:buNone/>
              <a:defRPr b="1" sz="2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2"/>
          <p:cNvSpPr txBox="1"/>
          <p:nvPr>
            <p:ph idx="1" type="body"/>
          </p:nvPr>
        </p:nvSpPr>
        <p:spPr>
          <a:xfrm>
            <a:off x="381000" y="1981200"/>
            <a:ext cx="2362200" cy="4144963"/>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None/>
              <a:defRPr sz="1600">
                <a:solidFill>
                  <a:srgbClr val="FFFFFF"/>
                </a:solidFill>
              </a:defRPr>
            </a:lvl1pPr>
            <a:lvl2pPr indent="-228600" lvl="1" marL="914400" algn="l">
              <a:spcBef>
                <a:spcPts val="1000"/>
              </a:spcBef>
              <a:spcAft>
                <a:spcPts val="0"/>
              </a:spcAft>
              <a:buSzPts val="84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Font typeface="Georgia"/>
              <a:buNone/>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0" name="Google Shape;110;p42"/>
          <p:cNvSpPr/>
          <p:nvPr/>
        </p:nvSpPr>
        <p:spPr>
          <a:xfrm>
            <a:off x="152400" y="152400"/>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Google Shape;111;p42"/>
          <p:cNvCxnSpPr/>
          <p:nvPr/>
        </p:nvCxnSpPr>
        <p:spPr>
          <a:xfrm>
            <a:off x="152400" y="533400"/>
            <a:ext cx="8833104" cy="0"/>
          </a:xfrm>
          <a:prstGeom prst="straightConnector1">
            <a:avLst/>
          </a:prstGeom>
          <a:noFill/>
          <a:ln cap="flat" cmpd="sng" w="11425">
            <a:solidFill>
              <a:srgbClr val="92CD47"/>
            </a:solidFill>
            <a:prstDash val="dash"/>
            <a:round/>
            <a:headEnd len="sm" w="sm" type="none"/>
            <a:tailEnd len="sm" w="sm" type="none"/>
          </a:ln>
        </p:spPr>
      </p:cxnSp>
      <p:sp>
        <p:nvSpPr>
          <p:cNvPr id="112" name="Google Shape;112;p42"/>
          <p:cNvSpPr txBox="1"/>
          <p:nvPr>
            <p:ph idx="2" type="body"/>
          </p:nvPr>
        </p:nvSpPr>
        <p:spPr>
          <a:xfrm>
            <a:off x="3124200" y="685800"/>
            <a:ext cx="5638800" cy="54102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3" name="Google Shape;113;p42"/>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Google Shape;114;p42"/>
          <p:cNvSpPr/>
          <p:nvPr/>
        </p:nvSpPr>
        <p:spPr>
          <a:xfrm>
            <a:off x="1389888" y="323088"/>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Google Shape;115;p42"/>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92CD47"/>
                </a:solidFill>
                <a:latin typeface="Georgia"/>
                <a:ea typeface="Georgia"/>
                <a:cs typeface="Georgia"/>
                <a:sym typeface="Georgia"/>
              </a:defRPr>
            </a:lvl1pPr>
            <a:lvl2pPr indent="0" lvl="1" marL="0" algn="ctr">
              <a:spcBef>
                <a:spcPts val="0"/>
              </a:spcBef>
              <a:buNone/>
              <a:defRPr sz="1600">
                <a:solidFill>
                  <a:srgbClr val="92CD47"/>
                </a:solidFill>
                <a:latin typeface="Georgia"/>
                <a:ea typeface="Georgia"/>
                <a:cs typeface="Georgia"/>
                <a:sym typeface="Georgia"/>
              </a:defRPr>
            </a:lvl2pPr>
            <a:lvl3pPr indent="0" lvl="2" marL="0" algn="ctr">
              <a:spcBef>
                <a:spcPts val="0"/>
              </a:spcBef>
              <a:buNone/>
              <a:defRPr sz="1600">
                <a:solidFill>
                  <a:srgbClr val="92CD47"/>
                </a:solidFill>
                <a:latin typeface="Georgia"/>
                <a:ea typeface="Georgia"/>
                <a:cs typeface="Georgia"/>
                <a:sym typeface="Georgia"/>
              </a:defRPr>
            </a:lvl3pPr>
            <a:lvl4pPr indent="0" lvl="3" marL="0" algn="ctr">
              <a:spcBef>
                <a:spcPts val="0"/>
              </a:spcBef>
              <a:buNone/>
              <a:defRPr sz="1600">
                <a:solidFill>
                  <a:srgbClr val="92CD47"/>
                </a:solidFill>
                <a:latin typeface="Georgia"/>
                <a:ea typeface="Georgia"/>
                <a:cs typeface="Georgia"/>
                <a:sym typeface="Georgia"/>
              </a:defRPr>
            </a:lvl4pPr>
            <a:lvl5pPr indent="0" lvl="4" marL="0" algn="ctr">
              <a:spcBef>
                <a:spcPts val="0"/>
              </a:spcBef>
              <a:buNone/>
              <a:defRPr sz="1600">
                <a:solidFill>
                  <a:srgbClr val="92CD47"/>
                </a:solidFill>
                <a:latin typeface="Georgia"/>
                <a:ea typeface="Georgia"/>
                <a:cs typeface="Georgia"/>
                <a:sym typeface="Georgia"/>
              </a:defRPr>
            </a:lvl5pPr>
            <a:lvl6pPr indent="0" lvl="5" marL="0" algn="ctr">
              <a:spcBef>
                <a:spcPts val="0"/>
              </a:spcBef>
              <a:buNone/>
              <a:defRPr sz="1600">
                <a:solidFill>
                  <a:srgbClr val="92CD47"/>
                </a:solidFill>
                <a:latin typeface="Georgia"/>
                <a:ea typeface="Georgia"/>
                <a:cs typeface="Georgia"/>
                <a:sym typeface="Georgia"/>
              </a:defRPr>
            </a:lvl6pPr>
            <a:lvl7pPr indent="0" lvl="6" marL="0" algn="ctr">
              <a:spcBef>
                <a:spcPts val="0"/>
              </a:spcBef>
              <a:buNone/>
              <a:defRPr sz="1600">
                <a:solidFill>
                  <a:srgbClr val="92CD47"/>
                </a:solidFill>
                <a:latin typeface="Georgia"/>
                <a:ea typeface="Georgia"/>
                <a:cs typeface="Georgia"/>
                <a:sym typeface="Georgia"/>
              </a:defRPr>
            </a:lvl7pPr>
            <a:lvl8pPr indent="0" lvl="7" marL="0" algn="ctr">
              <a:spcBef>
                <a:spcPts val="0"/>
              </a:spcBef>
              <a:buNone/>
              <a:defRPr sz="1600">
                <a:solidFill>
                  <a:srgbClr val="92CD47"/>
                </a:solidFill>
                <a:latin typeface="Georgia"/>
                <a:ea typeface="Georgia"/>
                <a:cs typeface="Georgia"/>
                <a:sym typeface="Georgia"/>
              </a:defRPr>
            </a:lvl8pPr>
            <a:lvl9pPr indent="0" lvl="8" marL="0" algn="ctr">
              <a:spcBef>
                <a:spcPts val="0"/>
              </a:spcBef>
              <a:buNone/>
              <a:defRPr sz="1600">
                <a:solidFill>
                  <a:srgbClr val="92CD47"/>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16" name="Google Shape;116;p42"/>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Google Shape;117;p4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2"/>
          <p:cNvSpPr txBox="1"/>
          <p:nvPr>
            <p:ph idx="11" type="ftr"/>
          </p:nvPr>
        </p:nvSpPr>
        <p:spPr>
          <a:xfrm>
            <a:off x="301752" y="6410848"/>
            <a:ext cx="338328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Google Shape;120;p43"/>
          <p:cNvCxnSpPr/>
          <p:nvPr/>
        </p:nvCxnSpPr>
        <p:spPr>
          <a:xfrm>
            <a:off x="152400" y="533400"/>
            <a:ext cx="8833104" cy="0"/>
          </a:xfrm>
          <a:prstGeom prst="straightConnector1">
            <a:avLst/>
          </a:prstGeom>
          <a:noFill/>
          <a:ln cap="flat" cmpd="sng" w="11425">
            <a:solidFill>
              <a:srgbClr val="92CD47"/>
            </a:solidFill>
            <a:prstDash val="dash"/>
            <a:round/>
            <a:headEnd len="sm" w="sm" type="none"/>
            <a:tailEnd len="sm" w="sm" type="none"/>
          </a:ln>
        </p:spPr>
      </p:cxnSp>
      <p:sp>
        <p:nvSpPr>
          <p:cNvPr id="121" name="Google Shape;121;p4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Google Shape;122;p43"/>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Google Shape;123;p43"/>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Google Shape;124;p4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Google Shape;125;p43"/>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Google Shape;126;p43"/>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Google Shape;127;p43"/>
          <p:cNvSpPr/>
          <p:nvPr/>
        </p:nvSpPr>
        <p:spPr>
          <a:xfrm>
            <a:off x="152400" y="155448"/>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Google Shape;128;p43"/>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Google Shape;129;p43"/>
          <p:cNvSpPr/>
          <p:nvPr/>
        </p:nvSpPr>
        <p:spPr>
          <a:xfrm>
            <a:off x="1389888" y="323088"/>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Google Shape;130;p43"/>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1" name="Google Shape;131;p43"/>
          <p:cNvSpPr txBox="1"/>
          <p:nvPr>
            <p:ph type="title"/>
          </p:nvPr>
        </p:nvSpPr>
        <p:spPr>
          <a:xfrm>
            <a:off x="3000375" y="5029200"/>
            <a:ext cx="5867400" cy="121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2400"/>
              <a:buFont typeface="Georgia"/>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43"/>
          <p:cNvSpPr/>
          <p:nvPr>
            <p:ph idx="2" type="pic"/>
          </p:nvPr>
        </p:nvSpPr>
        <p:spPr>
          <a:xfrm>
            <a:off x="3000375" y="609600"/>
            <a:ext cx="5867400" cy="4267200"/>
          </a:xfrm>
          <a:prstGeom prst="rect">
            <a:avLst/>
          </a:prstGeom>
          <a:noFill/>
          <a:ln>
            <a:noFill/>
          </a:ln>
        </p:spPr>
      </p:sp>
      <p:sp>
        <p:nvSpPr>
          <p:cNvPr id="133" name="Google Shape;133;p43"/>
          <p:cNvSpPr txBox="1"/>
          <p:nvPr>
            <p:ph idx="1" type="body"/>
          </p:nvPr>
        </p:nvSpPr>
        <p:spPr>
          <a:xfrm>
            <a:off x="381000" y="990600"/>
            <a:ext cx="2438400" cy="52578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Font typeface="Georgia"/>
              <a:buNone/>
              <a:defRPr sz="1600">
                <a:solidFill>
                  <a:srgbClr val="FFFFFF"/>
                </a:solidFill>
              </a:defRPr>
            </a:lvl1pPr>
            <a:lvl2pPr indent="-281940" lvl="1" marL="914400" algn="l">
              <a:spcBef>
                <a:spcPts val="1000"/>
              </a:spcBef>
              <a:spcAft>
                <a:spcPts val="0"/>
              </a:spcAft>
              <a:buSzPts val="840"/>
              <a:buChar char="⚪"/>
              <a:defRPr sz="1200"/>
            </a:lvl2pPr>
            <a:lvl3pPr indent="-276225" lvl="2" marL="1371600" algn="l">
              <a:spcBef>
                <a:spcPts val="200"/>
              </a:spcBef>
              <a:spcAft>
                <a:spcPts val="0"/>
              </a:spcAft>
              <a:buSzPts val="750"/>
              <a:buChar char="⯍"/>
              <a:defRPr sz="1000"/>
            </a:lvl3pPr>
            <a:lvl4pPr indent="-268605" lvl="3" marL="1828800" algn="l">
              <a:spcBef>
                <a:spcPts val="180"/>
              </a:spcBef>
              <a:spcAft>
                <a:spcPts val="0"/>
              </a:spcAft>
              <a:buSzPts val="630"/>
              <a:buChar char="🞆"/>
              <a:defRPr sz="900"/>
            </a:lvl4pPr>
            <a:lvl5pPr indent="-285750" lvl="4" marL="2286000" algn="l">
              <a:spcBef>
                <a:spcPts val="180"/>
              </a:spcBef>
              <a:spcAft>
                <a:spcPts val="0"/>
              </a:spcAft>
              <a:buSzPts val="900"/>
              <a:buFont typeface="Georgia"/>
              <a:buChar char="•"/>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34" name="Google Shape;134;p43"/>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Google Shape;135;p43"/>
          <p:cNvSpPr txBox="1"/>
          <p:nvPr>
            <p:ph idx="10" type="dt"/>
          </p:nvPr>
        </p:nvSpPr>
        <p:spPr>
          <a:xfrm>
            <a:off x="5788152"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3"/>
          <p:cNvSpPr txBox="1"/>
          <p:nvPr>
            <p:ph idx="11" type="ftr"/>
          </p:nvPr>
        </p:nvSpPr>
        <p:spPr>
          <a:xfrm>
            <a:off x="301752" y="6410848"/>
            <a:ext cx="35844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Google Shape;7;p34"/>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Google Shape;8;p34"/>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Google Shape;9;p3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Google Shape;10;p34"/>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Google Shape;11;p34"/>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Google Shape;12;p34"/>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34"/>
          <p:cNvSpPr/>
          <p:nvPr/>
        </p:nvSpPr>
        <p:spPr>
          <a:xfrm>
            <a:off x="152400" y="155448"/>
            <a:ext cx="8833104" cy="6547104"/>
          </a:xfrm>
          <a:prstGeom prst="rect">
            <a:avLst/>
          </a:prstGeom>
          <a:noFill/>
          <a:ln cap="flat" cmpd="sng" w="9525">
            <a:solidFill>
              <a:srgbClr val="92C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Google Shape;14;p34"/>
          <p:cNvCxnSpPr/>
          <p:nvPr/>
        </p:nvCxnSpPr>
        <p:spPr>
          <a:xfrm>
            <a:off x="152400" y="1276743"/>
            <a:ext cx="8833104" cy="0"/>
          </a:xfrm>
          <a:prstGeom prst="straightConnector1">
            <a:avLst/>
          </a:prstGeom>
          <a:noFill/>
          <a:ln cap="flat" cmpd="sng" w="9525">
            <a:solidFill>
              <a:srgbClr val="92CD47"/>
            </a:solidFill>
            <a:prstDash val="dash"/>
            <a:round/>
            <a:headEnd len="sm" w="sm" type="none"/>
            <a:tailEnd len="sm" w="sm" type="none"/>
          </a:ln>
        </p:spPr>
      </p:cxnSp>
      <p:sp>
        <p:nvSpPr>
          <p:cNvPr id="15" name="Google Shape;15;p34"/>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Google Shape;16;p34"/>
          <p:cNvSpPr/>
          <p:nvPr/>
        </p:nvSpPr>
        <p:spPr>
          <a:xfrm>
            <a:off x="4361688" y="1050524"/>
            <a:ext cx="420624" cy="420624"/>
          </a:xfrm>
          <a:prstGeom prst="ellipse">
            <a:avLst/>
          </a:prstGeom>
          <a:solidFill>
            <a:srgbClr val="FFFFFF"/>
          </a:solidFill>
          <a:ln cap="rnd" cmpd="dbl" w="50800">
            <a:solidFill>
              <a:srgbClr val="92CD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Google Shape;17;p34"/>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marR="0" rtl="0" algn="ctr">
              <a:spcBef>
                <a:spcPts val="0"/>
              </a:spcBef>
              <a:buNone/>
              <a:defRPr b="0" sz="1600" u="none">
                <a:solidFill>
                  <a:srgbClr val="92CD47"/>
                </a:solidFill>
                <a:latin typeface="Georgia"/>
                <a:ea typeface="Georgia"/>
                <a:cs typeface="Georgia"/>
                <a:sym typeface="Georgia"/>
              </a:defRPr>
            </a:lvl1pPr>
            <a:lvl2pPr indent="0" lvl="1" marL="0" marR="0" rtl="0" algn="ctr">
              <a:spcBef>
                <a:spcPts val="0"/>
              </a:spcBef>
              <a:buNone/>
              <a:defRPr b="0" sz="1600" u="none">
                <a:solidFill>
                  <a:srgbClr val="92CD47"/>
                </a:solidFill>
                <a:latin typeface="Georgia"/>
                <a:ea typeface="Georgia"/>
                <a:cs typeface="Georgia"/>
                <a:sym typeface="Georgia"/>
              </a:defRPr>
            </a:lvl2pPr>
            <a:lvl3pPr indent="0" lvl="2" marL="0" marR="0" rtl="0" algn="ctr">
              <a:spcBef>
                <a:spcPts val="0"/>
              </a:spcBef>
              <a:buNone/>
              <a:defRPr b="0" sz="1600" u="none">
                <a:solidFill>
                  <a:srgbClr val="92CD47"/>
                </a:solidFill>
                <a:latin typeface="Georgia"/>
                <a:ea typeface="Georgia"/>
                <a:cs typeface="Georgia"/>
                <a:sym typeface="Georgia"/>
              </a:defRPr>
            </a:lvl3pPr>
            <a:lvl4pPr indent="0" lvl="3" marL="0" marR="0" rtl="0" algn="ctr">
              <a:spcBef>
                <a:spcPts val="0"/>
              </a:spcBef>
              <a:buNone/>
              <a:defRPr b="0" sz="1600" u="none">
                <a:solidFill>
                  <a:srgbClr val="92CD47"/>
                </a:solidFill>
                <a:latin typeface="Georgia"/>
                <a:ea typeface="Georgia"/>
                <a:cs typeface="Georgia"/>
                <a:sym typeface="Georgia"/>
              </a:defRPr>
            </a:lvl4pPr>
            <a:lvl5pPr indent="0" lvl="4" marL="0" marR="0" rtl="0" algn="ctr">
              <a:spcBef>
                <a:spcPts val="0"/>
              </a:spcBef>
              <a:buNone/>
              <a:defRPr b="0" sz="1600" u="none">
                <a:solidFill>
                  <a:srgbClr val="92CD47"/>
                </a:solidFill>
                <a:latin typeface="Georgia"/>
                <a:ea typeface="Georgia"/>
                <a:cs typeface="Georgia"/>
                <a:sym typeface="Georgia"/>
              </a:defRPr>
            </a:lvl5pPr>
            <a:lvl6pPr indent="0" lvl="5" marL="0" marR="0" rtl="0" algn="ctr">
              <a:spcBef>
                <a:spcPts val="0"/>
              </a:spcBef>
              <a:buNone/>
              <a:defRPr b="0" sz="1600" u="none">
                <a:solidFill>
                  <a:srgbClr val="92CD47"/>
                </a:solidFill>
                <a:latin typeface="Georgia"/>
                <a:ea typeface="Georgia"/>
                <a:cs typeface="Georgia"/>
                <a:sym typeface="Georgia"/>
              </a:defRPr>
            </a:lvl6pPr>
            <a:lvl7pPr indent="0" lvl="6" marL="0" marR="0" rtl="0" algn="ctr">
              <a:spcBef>
                <a:spcPts val="0"/>
              </a:spcBef>
              <a:buNone/>
              <a:defRPr b="0" sz="1600" u="none">
                <a:solidFill>
                  <a:srgbClr val="92CD47"/>
                </a:solidFill>
                <a:latin typeface="Georgia"/>
                <a:ea typeface="Georgia"/>
                <a:cs typeface="Georgia"/>
                <a:sym typeface="Georgia"/>
              </a:defRPr>
            </a:lvl7pPr>
            <a:lvl8pPr indent="0" lvl="7" marL="0" marR="0" rtl="0" algn="ctr">
              <a:spcBef>
                <a:spcPts val="0"/>
              </a:spcBef>
              <a:buNone/>
              <a:defRPr b="0" sz="1600" u="none">
                <a:solidFill>
                  <a:srgbClr val="92CD47"/>
                </a:solidFill>
                <a:latin typeface="Georgia"/>
                <a:ea typeface="Georgia"/>
                <a:cs typeface="Georgia"/>
                <a:sym typeface="Georgia"/>
              </a:defRPr>
            </a:lvl8pPr>
            <a:lvl9pPr indent="0" lvl="8" marL="0" marR="0" rtl="0" algn="ctr">
              <a:spcBef>
                <a:spcPts val="0"/>
              </a:spcBef>
              <a:buNone/>
              <a:defRPr b="0" sz="1600" u="none">
                <a:solidFill>
                  <a:srgbClr val="92CD47"/>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8" name="Google Shape;18;p34"/>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marR="0" rtl="0" algn="ctr">
              <a:spcBef>
                <a:spcPts val="0"/>
              </a:spcBef>
              <a:spcAft>
                <a:spcPts val="0"/>
              </a:spcAft>
              <a:buClr>
                <a:srgbClr val="92CD47"/>
              </a:buClr>
              <a:buSzPts val="3300"/>
              <a:buFont typeface="Georgia"/>
              <a:buNone/>
              <a:defRPr b="0" i="0" sz="3300" u="none" cap="none" strike="noStrike">
                <a:solidFill>
                  <a:srgbClr val="92CD47"/>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4"/>
          <p:cNvSpPr txBox="1"/>
          <p:nvPr>
            <p:ph idx="1" type="body"/>
          </p:nvPr>
        </p:nvSpPr>
        <p:spPr>
          <a:xfrm>
            <a:off x="301752" y="1524000"/>
            <a:ext cx="8534400" cy="4599432"/>
          </a:xfrm>
          <a:prstGeom prst="rect">
            <a:avLst/>
          </a:prstGeom>
          <a:noFill/>
          <a:ln>
            <a:noFill/>
          </a:ln>
        </p:spPr>
        <p:txBody>
          <a:bodyPr anchorCtr="0" anchor="t" bIns="45700" lIns="91425" spcFirstLastPara="1" rIns="91425" wrap="square" tIns="45700">
            <a:normAutofit/>
          </a:bodyPr>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445AAF"/>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51B499"/>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52B2D5"/>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oogle.com/url?sa=i&amp;url=https%3A%2F%2Fwww.vectorstock.com%2Froyalty-free-vector%2Fstick-figure-camping-vector-1242181&amp;psig=AOvVaw2hsNRklKGJMuT4krnT-Smi&amp;ust=1575782775291000&amp;source=images&amp;cd=vfe&amp;ved=0CAIQjRxqFwoTCIjkw7bmouYCFQAAAAAdAAAAABAD"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outdoorethics-bsa.org/" TargetMode="External"/><Relationship Id="rId4" Type="http://schemas.openxmlformats.org/officeDocument/2006/relationships/image" Target="../media/image2.jpg"/><Relationship Id="rId5" Type="http://schemas.openxmlformats.org/officeDocument/2006/relationships/hyperlink" Target="https://www.scouting.org/outdoor-programs/" TargetMode="External"/><Relationship Id="rId6" Type="http://schemas.openxmlformats.org/officeDocument/2006/relationships/hyperlink" Target="https://lnt.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google.com/url?sa=i&amp;rct=j&amp;q=&amp;esrc=s&amp;source=images&amp;cd=&amp;cad=rja&amp;uact=8&amp;ved=2ahUKEwibn_3D3dvaAhUizIMKHVxoCKoQjRx6BAgBEAU&amp;url=https://www.tellurideblues.com/news/offical-green-partner-leave-no-trace&amp;psig=AOvVaw3AZO62N47tiEK7oS43waIL&amp;ust=1524959879841417"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google.com/url?sa=i&amp;rct=j&amp;q=&amp;esrc=s&amp;source=images&amp;cd=&amp;cad=rja&amp;uact=8&amp;ved=2ahUKEwjN54-b3tvaAhWC8YMKHUVHAYoQjRx6BAgBEAU&amp;url=https://alpinescience.com/leave-no-trace-7-principles/&amp;psig=AOvVaw3AZO62N47tiEK7oS43waIL&amp;ust=1524959879841417"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hyperlink" Target="https://www.google.com/url?sa=i&amp;rct=j&amp;q=&amp;esrc=s&amp;source=images&amp;cd=&amp;cad=rja&amp;uact=8&amp;ved=2ahUKEwjU6YLz3dvaAhXqx4MKHb-UC3IQjRx6BAgBEAU&amp;url=https://lnt.org/learn/techtips&amp;psig=AOvVaw3AZO62N47tiEK7oS43waIL&amp;ust=1524959879841417" TargetMode="External"/><Relationship Id="rId5"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google.com/url?sa=i&amp;rct=j&amp;q=&amp;esrc=s&amp;source=images&amp;cd=&amp;cad=rja&amp;uact=8&amp;ved=2ahUKEwjkkIi94NvaAhWq6YMKHXbDBYgQjRx6BAgBEAU&amp;url=https://www.inditramp.com/magazine/tip-4-minimising-trail-impact-while-trekking-in-the-indian-himalayas-infographic&amp;psig=AOvVaw3AZO62N47tiEK7oS43waIL&amp;ust=1524959879841417"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alpinescience.com/leave-no-trace-3-blue/"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www.google.com/url?sa=i&amp;rct=j&amp;q=&amp;esrc=s&amp;source=images&amp;cd=&amp;cad=rja&amp;uact=8&amp;ved=2ahUKEwikyLzn4dvaAhXo8YMKHVZ4CWYQjRx6BAgBEAU&amp;url=http://www.maavalanindiatravels.com/wp-content/uploads/2016/02/&amp;psig=AOvVaw3AZO62N47tiEK7oS43waIL&amp;ust=1524959879841417"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google.com/url?sa=i&amp;rct=j&amp;q=&amp;esrc=s&amp;source=images&amp;cd=&amp;cad=rja&amp;uact=8&amp;ved=2ahUKEwjYlMnZ4tvaAhXn4IMKHa79DhUQjRx6BAgBEAU&amp;url=https://www.inditramp.com/magazine/tip-4-minimising-trail-impact-while-trekking-in-the-indian-himalayas-infographic&amp;psig=AOvVaw3AZO62N47tiEK7oS43waIL&amp;ust=1524959879841417"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alpinescience.com/leave-no-trace-4-blue/"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alpinescience.com/leave-no-trace-5-blue/" TargetMode="External"/><Relationship Id="rId4" Type="http://schemas.openxmlformats.org/officeDocument/2006/relationships/image" Target="../media/image31.png"/><Relationship Id="rId5" Type="http://schemas.openxmlformats.org/officeDocument/2006/relationships/image" Target="../media/image21.jpg"/><Relationship Id="rId6"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www.google.com/url?sa=i&amp;rct=j&amp;q=&amp;esrc=s&amp;source=images&amp;cd=&amp;cad=rja&amp;uact=8&amp;ved=2ahUKEwj43ZSZ49vaAhUJ34MKHfbKAcEQjRx6BAgBEAU&amp;url=https://lnt.org/blog/campfires&amp;psig=AOvVaw32N1n1DlxnvmBEt7n0LOMT&amp;ust=1524963771657964"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google.com/url?sa=i&amp;url=https%3A%2F%2Fwww.pinterest.com%2Fpin%2F65865213280073895%2F&amp;psig=AOvVaw1Zxqb8aJAFD91sUNKqMHgN&amp;ust=1575779783508000&amp;source=images&amp;cd=vfe&amp;ved=0CAIQjRxqFwoTCIDNla3bouYCFQAAAAAdAAAAABAK" TargetMode="External"/><Relationship Id="rId4"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www.google.com/url?sa=i&amp;rct=j&amp;q=&amp;esrc=s&amp;source=images&amp;cd=&amp;cad=rja&amp;uact=8&amp;ved=2ahUKEwiwwKvV4dvaAhUrw4MKHQPUD1YQjRx6BAgBEAU&amp;url=https://www.fix.com/blog/leave-no-trace-behind/&amp;psig=AOvVaw3AZO62N47tiEK7oS43waIL&amp;ust=1524959879841417" TargetMode="Externa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alpinescience.com/leave-no-trace-6-blue/" TargetMode="External"/><Relationship Id="rId4" Type="http://schemas.openxmlformats.org/officeDocument/2006/relationships/image" Target="../media/image25.png"/><Relationship Id="rId5"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s://alpinescience.com/leave-no-trace-7-blue/"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www.google.com/url?sa=i&amp;rct=j&amp;q=&amp;esrc=s&amp;source=images&amp;cd=&amp;ved=2ahUKEwilhLL-4tvaAhWZnoMKHeIYCLIQjRx6BAgBEAU&amp;url=https://www.pinterest.de/pin/571183165209956470/&amp;psig=AOvVaw32N1n1DlxnvmBEt7n0LOMT&amp;ust=1524963771657964" TargetMode="Externa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google.com/url?sa=i&amp;url=https%3A%2F%2Fwww.scoutshop.org%2Foutdoor-ethics-guide-emblem-624048.html&amp;psig=AOvVaw2_sjkhuMColscHMFmSfo0g&amp;ust=1575779580722000&amp;source=images&amp;cd=vfe&amp;ved=0CAIQjRxqFwoTCKjmzczaouYCFQAAAAAdAAAAABAD"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4200"/>
              <a:buFont typeface="Georgia"/>
              <a:buNone/>
            </a:pPr>
            <a:r>
              <a:rPr lang="en-US"/>
              <a:t>Outdoor Ethics Guide</a:t>
            </a:r>
            <a:endParaRPr/>
          </a:p>
        </p:txBody>
      </p:sp>
      <p:pic>
        <p:nvPicPr>
          <p:cNvPr descr="Image result for stick figure camping&quot;" id="163" name="Google Shape;163;p1">
            <a:hlinkClick r:id="rId3"/>
          </p:cNvPr>
          <p:cNvPicPr preferRelativeResize="0"/>
          <p:nvPr/>
        </p:nvPicPr>
        <p:blipFill rotWithShape="1">
          <a:blip r:embed="rId4">
            <a:alphaModFix/>
          </a:blip>
          <a:srcRect b="0" l="0" r="0" t="0"/>
          <a:stretch/>
        </p:blipFill>
        <p:spPr>
          <a:xfrm>
            <a:off x="2973531" y="3429000"/>
            <a:ext cx="3332667" cy="2932748"/>
          </a:xfrm>
          <a:prstGeom prst="rect">
            <a:avLst/>
          </a:prstGeom>
          <a:noFill/>
          <a:ln>
            <a:noFill/>
          </a:ln>
        </p:spPr>
      </p:pic>
      <p:sp>
        <p:nvSpPr>
          <p:cNvPr id="164" name="Google Shape;164;p1"/>
          <p:cNvSpPr/>
          <p:nvPr/>
        </p:nvSpPr>
        <p:spPr>
          <a:xfrm>
            <a:off x="2973531" y="6096000"/>
            <a:ext cx="3332667" cy="265748"/>
          </a:xfrm>
          <a:prstGeom prst="rect">
            <a:avLst/>
          </a:prstGeom>
          <a:solidFill>
            <a:schemeClr val="accent2"/>
          </a:solidFill>
          <a:ln cap="flat" cmpd="sng" w="20000">
            <a:solidFill>
              <a:schemeClr val="lt1"/>
            </a:solidFill>
            <a:prstDash val="solid"/>
            <a:round/>
            <a:headEnd len="sm" w="sm" type="none"/>
            <a:tailEnd len="sm" w="sm" type="none"/>
          </a:ln>
          <a:effectLst>
            <a:outerShdw blurRad="50800" rotWithShape="0" dir="5400000" dist="254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nvSpPr>
        <p:spPr>
          <a:xfrm>
            <a:off x="990600" y="457200"/>
            <a:ext cx="8763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231F20"/>
                </a:solidFill>
                <a:latin typeface="Poppins"/>
                <a:ea typeface="Poppins"/>
                <a:cs typeface="Poppins"/>
                <a:sym typeface="Poppins"/>
              </a:rPr>
              <a:t>2. Help Your Unit Plan and Conduct an Effective Outdoor Ethics Program</a:t>
            </a:r>
            <a:endParaRPr sz="1800">
              <a:solidFill>
                <a:schemeClr val="dk1"/>
              </a:solidFill>
              <a:latin typeface="Georgia"/>
              <a:ea typeface="Georgia"/>
              <a:cs typeface="Georgia"/>
              <a:sym typeface="Georgia"/>
            </a:endParaRPr>
          </a:p>
        </p:txBody>
      </p:sp>
      <p:sp>
        <p:nvSpPr>
          <p:cNvPr id="229" name="Google Shape;229;p10"/>
          <p:cNvSpPr txBox="1"/>
          <p:nvPr/>
        </p:nvSpPr>
        <p:spPr>
          <a:xfrm>
            <a:off x="457200" y="1600200"/>
            <a:ext cx="82296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Lead activities, games, and challenges to help your unit learn to practice outdoor ethics.</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Once members understand how to practice outdoor ethics, develop a plan with patrol leaders or the senior patrol leader to recognize and reduce impacts of your upcoming activity</a:t>
            </a:r>
            <a:endParaRPr sz="1800">
              <a:solidFill>
                <a:schemeClr val="dk1"/>
              </a:solidFill>
              <a:latin typeface="Georgia"/>
              <a:ea typeface="Georgia"/>
              <a:cs typeface="Georgia"/>
              <a:sym typeface="Georgia"/>
            </a:endParaRPr>
          </a:p>
        </p:txBody>
      </p:sp>
      <p:pic>
        <p:nvPicPr>
          <p:cNvPr descr="Balmoral rangers slams wild campers after abandoned tents left strewn  across Queen's Scottish estate - Armenian American Reporter" id="230" name="Google Shape;230;p10"/>
          <p:cNvPicPr preferRelativeResize="0"/>
          <p:nvPr/>
        </p:nvPicPr>
        <p:blipFill rotWithShape="1">
          <a:blip r:embed="rId3">
            <a:alphaModFix/>
          </a:blip>
          <a:srcRect b="0" l="0" r="0" t="0"/>
          <a:stretch/>
        </p:blipFill>
        <p:spPr>
          <a:xfrm>
            <a:off x="4191000" y="3077528"/>
            <a:ext cx="4314825" cy="3239522"/>
          </a:xfrm>
          <a:prstGeom prst="rect">
            <a:avLst/>
          </a:prstGeom>
          <a:noFill/>
          <a:ln>
            <a:noFill/>
          </a:ln>
        </p:spPr>
      </p:pic>
      <p:sp>
        <p:nvSpPr>
          <p:cNvPr id="231" name="Google Shape;231;p10"/>
          <p:cNvSpPr txBox="1"/>
          <p:nvPr/>
        </p:nvSpPr>
        <p:spPr>
          <a:xfrm>
            <a:off x="2171700" y="4461305"/>
            <a:ext cx="3200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Camp Oh No!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31F20"/>
              </a:buClr>
              <a:buSzPts val="1800"/>
              <a:buFont typeface="Poppins"/>
              <a:buNone/>
            </a:pPr>
            <a:r>
              <a:rPr b="1" i="0" lang="en-US" sz="1800" u="none" strike="noStrike">
                <a:solidFill>
                  <a:srgbClr val="231F20"/>
                </a:solidFill>
                <a:latin typeface="Poppins"/>
                <a:ea typeface="Poppins"/>
                <a:cs typeface="Poppins"/>
                <a:sym typeface="Poppins"/>
              </a:rPr>
              <a:t>3. Prepare Den Chiefs to Share Principles</a:t>
            </a:r>
            <a:endParaRPr/>
          </a:p>
        </p:txBody>
      </p:sp>
      <p:sp>
        <p:nvSpPr>
          <p:cNvPr id="237" name="Google Shape;237;p11"/>
          <p:cNvSpPr txBox="1"/>
          <p:nvPr/>
        </p:nvSpPr>
        <p:spPr>
          <a:xfrm>
            <a:off x="819477" y="1524000"/>
            <a:ext cx="830275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Explain to den chiefs that outdoor activity leaves impacts.</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Identify appropriate activities and games about these impacts.</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Be sure you can explain the activities and games, keep directions short, and make it fun!</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Share appropriate activities and games about outdoor ethics with the den chief.</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Be available to assist the den chief.</a:t>
            </a:r>
            <a:endParaRPr sz="1800">
              <a:solidFill>
                <a:schemeClr val="dk1"/>
              </a:solidFill>
              <a:latin typeface="Georgia"/>
              <a:ea typeface="Georgia"/>
              <a:cs typeface="Georgia"/>
              <a:sym typeface="Georgia"/>
            </a:endParaRPr>
          </a:p>
        </p:txBody>
      </p:sp>
      <p:pic>
        <p:nvPicPr>
          <p:cNvPr descr="A card game to help you turn Leave No Trace principles into action -  Scouting magazine" id="238" name="Google Shape;238;p11"/>
          <p:cNvPicPr preferRelativeResize="0"/>
          <p:nvPr/>
        </p:nvPicPr>
        <p:blipFill rotWithShape="1">
          <a:blip r:embed="rId3">
            <a:alphaModFix/>
          </a:blip>
          <a:srcRect b="0" l="0" r="0" t="0"/>
          <a:stretch/>
        </p:blipFill>
        <p:spPr>
          <a:xfrm>
            <a:off x="4876473" y="3253615"/>
            <a:ext cx="3448050" cy="30204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31F20"/>
              </a:buClr>
              <a:buSzPts val="1800"/>
              <a:buFont typeface="Poppins"/>
              <a:buNone/>
            </a:pPr>
            <a:r>
              <a:rPr b="1" i="0" lang="en-US" sz="1800" u="none" strike="noStrike">
                <a:solidFill>
                  <a:srgbClr val="231F20"/>
                </a:solidFill>
                <a:latin typeface="Poppins"/>
                <a:ea typeface="Poppins"/>
                <a:cs typeface="Poppins"/>
                <a:sym typeface="Poppins"/>
              </a:rPr>
              <a:t>4. Help Scouts to Understand and Plan Conservation Activities</a:t>
            </a:r>
            <a:endParaRPr/>
          </a:p>
        </p:txBody>
      </p:sp>
      <p:sp>
        <p:nvSpPr>
          <p:cNvPr id="244" name="Google Shape;244;p12"/>
          <p:cNvSpPr txBox="1"/>
          <p:nvPr/>
        </p:nvSpPr>
        <p:spPr>
          <a:xfrm>
            <a:off x="455676" y="1676400"/>
            <a:ext cx="822655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Conservation is one of the foundations of the Scouting program. This means taking care of the outdoors so animals, plants, and people all have healthy habitats in which to live.</a:t>
            </a:r>
            <a:endParaRPr sz="1800">
              <a:solidFill>
                <a:schemeClr val="dk1"/>
              </a:solidFill>
              <a:latin typeface="Georgia"/>
              <a:ea typeface="Georgia"/>
              <a:cs typeface="Georgia"/>
              <a:sym typeface="Georgia"/>
            </a:endParaRPr>
          </a:p>
        </p:txBody>
      </p:sp>
      <p:pic>
        <p:nvPicPr>
          <p:cNvPr descr="Conservation and Stewardship | Boy Scouts of America" id="245" name="Google Shape;245;p12"/>
          <p:cNvPicPr preferRelativeResize="0"/>
          <p:nvPr/>
        </p:nvPicPr>
        <p:blipFill rotWithShape="1">
          <a:blip r:embed="rId3">
            <a:alphaModFix/>
          </a:blip>
          <a:srcRect b="0" l="0" r="0" t="0"/>
          <a:stretch/>
        </p:blipFill>
        <p:spPr>
          <a:xfrm>
            <a:off x="5147450" y="3279966"/>
            <a:ext cx="3657600" cy="2439670"/>
          </a:xfrm>
          <a:prstGeom prst="rect">
            <a:avLst/>
          </a:prstGeom>
          <a:noFill/>
          <a:ln>
            <a:noFill/>
          </a:ln>
        </p:spPr>
      </p:pic>
      <p:pic>
        <p:nvPicPr>
          <p:cNvPr descr="Scout C.A.R.E. Program: Native Seed Collection Project – Cincinnati Nature  Center" id="246" name="Google Shape;246;p12"/>
          <p:cNvPicPr preferRelativeResize="0"/>
          <p:nvPr/>
        </p:nvPicPr>
        <p:blipFill rotWithShape="1">
          <a:blip r:embed="rId4">
            <a:alphaModFix/>
          </a:blip>
          <a:srcRect b="0" l="0" r="0" t="0"/>
          <a:stretch/>
        </p:blipFill>
        <p:spPr>
          <a:xfrm>
            <a:off x="1752600" y="4258271"/>
            <a:ext cx="3133725" cy="20821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31F20"/>
              </a:buClr>
              <a:buSzPts val="1800"/>
              <a:buFont typeface="Poppins"/>
              <a:buNone/>
            </a:pPr>
            <a:r>
              <a:rPr b="1" i="0" lang="en-US" sz="1800" u="none" strike="noStrike">
                <a:solidFill>
                  <a:srgbClr val="231F20"/>
                </a:solidFill>
                <a:latin typeface="Poppins"/>
                <a:ea typeface="Poppins"/>
                <a:cs typeface="Poppins"/>
                <a:sym typeface="Poppins"/>
              </a:rPr>
              <a:t>5. Encourage Scouts to Complete Outdoor Ethics Awards and Merit Badges</a:t>
            </a:r>
            <a:br>
              <a:rPr b="1" i="0" lang="en-US" sz="1800" u="none" strike="noStrike">
                <a:solidFill>
                  <a:srgbClr val="231F20"/>
                </a:solidFill>
                <a:latin typeface="Poppins"/>
                <a:ea typeface="Poppins"/>
                <a:cs typeface="Poppins"/>
                <a:sym typeface="Poppins"/>
              </a:rPr>
            </a:br>
            <a:r>
              <a:rPr b="1" i="0" lang="en-US" sz="1800" u="none" strike="noStrike">
                <a:solidFill>
                  <a:srgbClr val="231F20"/>
                </a:solidFill>
                <a:latin typeface="Poppins"/>
                <a:ea typeface="Poppins"/>
                <a:cs typeface="Poppins"/>
                <a:sym typeface="Poppins"/>
              </a:rPr>
              <a:t>6. Complete Self-Evaluation (pg 15 in your guide book)</a:t>
            </a:r>
            <a:endParaRPr/>
          </a:p>
        </p:txBody>
      </p:sp>
      <p:sp>
        <p:nvSpPr>
          <p:cNvPr id="252" name="Google Shape;252;p13"/>
          <p:cNvSpPr txBox="1"/>
          <p:nvPr/>
        </p:nvSpPr>
        <p:spPr>
          <a:xfrm>
            <a:off x="990600" y="1676400"/>
            <a:ext cx="7162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Outdoor Ethics Awareness and Outdoor Ethics Action awards.</a:t>
            </a:r>
            <a:endParaRPr/>
          </a:p>
          <a:p>
            <a:pPr indent="0" lvl="0" marL="0" marR="0" rtl="0" algn="l">
              <a:spcBef>
                <a:spcPts val="0"/>
              </a:spcBef>
              <a:spcAft>
                <a:spcPts val="0"/>
              </a:spcAft>
              <a:buNone/>
            </a:pPr>
            <a:r>
              <a:rPr lang="en-US" sz="1800">
                <a:solidFill>
                  <a:srgbClr val="231F20"/>
                </a:solidFill>
                <a:latin typeface="Garamond"/>
                <a:ea typeface="Garamond"/>
                <a:cs typeface="Garamond"/>
                <a:sym typeface="Garamond"/>
              </a:rPr>
              <a:t>Environmental and Nature Merit Badges</a:t>
            </a:r>
            <a:endParaRPr/>
          </a:p>
          <a:p>
            <a:pPr indent="0" lvl="0" marL="0" marR="0" rtl="0" algn="l">
              <a:spcBef>
                <a:spcPts val="0"/>
              </a:spcBef>
              <a:spcAft>
                <a:spcPts val="0"/>
              </a:spcAft>
              <a:buNone/>
            </a:pPr>
            <a:r>
              <a:rPr lang="en-US" sz="1800">
                <a:solidFill>
                  <a:srgbClr val="231F20"/>
                </a:solidFill>
                <a:latin typeface="Garamond"/>
                <a:ea typeface="Garamond"/>
                <a:cs typeface="Garamond"/>
                <a:sym typeface="Garamond"/>
              </a:rPr>
              <a:t>Outdoor Awards</a:t>
            </a:r>
            <a:endParaRPr/>
          </a:p>
          <a:p>
            <a:pPr indent="0" lvl="0" marL="0" marR="0" rtl="0" algn="l">
              <a:spcBef>
                <a:spcPts val="0"/>
              </a:spcBef>
              <a:spcAft>
                <a:spcPts val="0"/>
              </a:spcAft>
              <a:buNone/>
            </a:pPr>
            <a:r>
              <a:rPr lang="en-US" sz="1800">
                <a:solidFill>
                  <a:srgbClr val="231F20"/>
                </a:solidFill>
                <a:latin typeface="Garamond"/>
                <a:ea typeface="Garamond"/>
                <a:cs typeface="Garamond"/>
                <a:sym typeface="Garamond"/>
              </a:rPr>
              <a:t>Distinguished Conservation Service Award (formerly Hornaday Award)</a:t>
            </a:r>
            <a:endParaRPr/>
          </a:p>
        </p:txBody>
      </p:sp>
      <p:pic>
        <p:nvPicPr>
          <p:cNvPr descr="National Outdoor Awards Program | Boy Scouts of America" id="253" name="Google Shape;253;p13"/>
          <p:cNvPicPr preferRelativeResize="0"/>
          <p:nvPr/>
        </p:nvPicPr>
        <p:blipFill rotWithShape="1">
          <a:blip r:embed="rId3">
            <a:alphaModFix/>
          </a:blip>
          <a:srcRect b="0" l="0" r="0" t="0"/>
          <a:stretch/>
        </p:blipFill>
        <p:spPr>
          <a:xfrm>
            <a:off x="685800" y="3124200"/>
            <a:ext cx="2143125" cy="2571750"/>
          </a:xfrm>
          <a:prstGeom prst="rect">
            <a:avLst/>
          </a:prstGeom>
          <a:noFill/>
          <a:ln>
            <a:noFill/>
          </a:ln>
        </p:spPr>
      </p:pic>
      <p:sp>
        <p:nvSpPr>
          <p:cNvPr descr="ADVENTURES &amp; AWARDS | buffalotracecouncil" id="254" name="Google Shape;254;p13"/>
          <p:cNvSpPr/>
          <p:nvPr/>
        </p:nvSpPr>
        <p:spPr>
          <a:xfrm>
            <a:off x="4419600" y="3276600"/>
            <a:ext cx="2895600" cy="289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pic>
        <p:nvPicPr>
          <p:cNvPr id="255" name="Google Shape;255;p13"/>
          <p:cNvPicPr preferRelativeResize="0"/>
          <p:nvPr/>
        </p:nvPicPr>
        <p:blipFill rotWithShape="1">
          <a:blip r:embed="rId4">
            <a:alphaModFix/>
          </a:blip>
          <a:srcRect b="0" l="0" r="0" t="0"/>
          <a:stretch/>
        </p:blipFill>
        <p:spPr>
          <a:xfrm>
            <a:off x="4267200" y="3366906"/>
            <a:ext cx="3707846" cy="23041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4"/>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200"/>
              <a:buFont typeface="Georgia"/>
              <a:buNone/>
            </a:pPr>
            <a:r>
              <a:rPr lang="en-US"/>
              <a:t> resources for scouting</a:t>
            </a:r>
            <a:endParaRPr/>
          </a:p>
        </p:txBody>
      </p:sp>
      <p:sp>
        <p:nvSpPr>
          <p:cNvPr id="261" name="Google Shape;261;p14"/>
          <p:cNvSpPr txBox="1"/>
          <p:nvPr/>
        </p:nvSpPr>
        <p:spPr>
          <a:xfrm>
            <a:off x="1295400" y="2819400"/>
            <a:ext cx="4572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Georgia"/>
                <a:ea typeface="Georgia"/>
                <a:cs typeface="Georgia"/>
                <a:sym typeface="Georgia"/>
                <a:hlinkClick r:id="rId3">
                  <a:extLst>
                    <a:ext uri="{A12FA001-AC4F-418D-AE19-62706E023703}">
                      <ahyp:hlinkClr val="tx"/>
                    </a:ext>
                  </a:extLst>
                </a:hlinkClick>
              </a:rPr>
              <a:t>http://outdoorethics-bsa.org/</a:t>
            </a:r>
            <a:endParaRPr sz="1800">
              <a:solidFill>
                <a:schemeClr val="dk1"/>
              </a:solidFill>
              <a:latin typeface="Georgia"/>
              <a:ea typeface="Georgia"/>
              <a:cs typeface="Georgia"/>
              <a:sym typeface="Georgia"/>
            </a:endParaRPr>
          </a:p>
        </p:txBody>
      </p:sp>
      <p:pic>
        <p:nvPicPr>
          <p:cNvPr descr="Outdoor Ethics Patch and Pictures" id="262" name="Google Shape;262;p14"/>
          <p:cNvPicPr preferRelativeResize="0"/>
          <p:nvPr/>
        </p:nvPicPr>
        <p:blipFill rotWithShape="1">
          <a:blip r:embed="rId4">
            <a:alphaModFix/>
          </a:blip>
          <a:srcRect b="0" l="0" r="0" t="0"/>
          <a:stretch/>
        </p:blipFill>
        <p:spPr>
          <a:xfrm>
            <a:off x="348000" y="3358624"/>
            <a:ext cx="8447999" cy="1078468"/>
          </a:xfrm>
          <a:prstGeom prst="rect">
            <a:avLst/>
          </a:prstGeom>
          <a:noFill/>
          <a:ln>
            <a:noFill/>
          </a:ln>
        </p:spPr>
      </p:pic>
      <p:sp>
        <p:nvSpPr>
          <p:cNvPr id="263" name="Google Shape;263;p14"/>
          <p:cNvSpPr txBox="1"/>
          <p:nvPr/>
        </p:nvSpPr>
        <p:spPr>
          <a:xfrm>
            <a:off x="1286069" y="4606985"/>
            <a:ext cx="5943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Georgia"/>
                <a:ea typeface="Georgia"/>
                <a:cs typeface="Georgia"/>
                <a:sym typeface="Georgia"/>
                <a:hlinkClick r:id="rId5">
                  <a:extLst>
                    <a:ext uri="{A12FA001-AC4F-418D-AE19-62706E023703}">
                      <ahyp:hlinkClr val="tx"/>
                    </a:ext>
                  </a:extLst>
                </a:hlinkClick>
              </a:rPr>
              <a:t>https://www.scouting.org/outdoor-programs/</a:t>
            </a:r>
            <a:endParaRPr sz="1800">
              <a:solidFill>
                <a:schemeClr val="dk1"/>
              </a:solidFill>
              <a:latin typeface="Georgia"/>
              <a:ea typeface="Georgia"/>
              <a:cs typeface="Georgia"/>
              <a:sym typeface="Georgia"/>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4" name="Google Shape;264;p14"/>
          <p:cNvSpPr txBox="1"/>
          <p:nvPr/>
        </p:nvSpPr>
        <p:spPr>
          <a:xfrm>
            <a:off x="1295400" y="544342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Georgia"/>
                <a:ea typeface="Georgia"/>
                <a:cs typeface="Georgia"/>
                <a:sym typeface="Georgia"/>
                <a:hlinkClick r:id="rId6">
                  <a:extLst>
                    <a:ext uri="{A12FA001-AC4F-418D-AE19-62706E023703}">
                      <ahyp:hlinkClr val="tx"/>
                    </a:ext>
                  </a:extLst>
                </a:hlinkClick>
              </a:rPr>
              <a:t>https://lnt.org/</a:t>
            </a:r>
            <a:endParaRPr sz="1800">
              <a:solidFill>
                <a:schemeClr val="dk1"/>
              </a:solidFill>
              <a:latin typeface="Georgia"/>
              <a:ea typeface="Georgia"/>
              <a:cs typeface="Georgia"/>
              <a:sym typeface="Georgia"/>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5"/>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200"/>
              <a:buFont typeface="Georgia"/>
              <a:buNone/>
            </a:pPr>
            <a:r>
              <a:rPr lang="en-US"/>
              <a:t>The Outdoor Ethics Guide Advisor’s Role</a:t>
            </a:r>
            <a:endParaRPr/>
          </a:p>
        </p:txBody>
      </p:sp>
      <p:sp>
        <p:nvSpPr>
          <p:cNvPr id="270" name="Google Shape;270;p15"/>
          <p:cNvSpPr/>
          <p:nvPr/>
        </p:nvSpPr>
        <p:spPr>
          <a:xfrm>
            <a:off x="265113" y="2514600"/>
            <a:ext cx="868680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eorgia"/>
                <a:ea typeface="Georgia"/>
                <a:cs typeface="Georgia"/>
                <a:sym typeface="Georgia"/>
              </a:rPr>
              <a:t>Functions of the Advisor</a:t>
            </a:r>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A strong outdoor ethics presence in Scouting was intentionally embedded into our outdoor experiences because we needed it. </a:t>
            </a:r>
            <a:r>
              <a:rPr b="1" lang="en-US" sz="1800" u="sng">
                <a:solidFill>
                  <a:schemeClr val="dk1"/>
                </a:solidFill>
                <a:latin typeface="Georgia"/>
                <a:ea typeface="Georgia"/>
                <a:cs typeface="Georgia"/>
                <a:sym typeface="Georgia"/>
              </a:rPr>
              <a:t>Your role is to help the outdoor ethics guide answer questions on how Scouts actually practice the Outdoor Code.</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For the outdoor ethics guide to be successful, adult leaders must realize the need to update outdoor practices and support methods to reduce impacts.</a:t>
            </a:r>
            <a:endParaRPr/>
          </a:p>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As the outdoor ethics guide advisor, you may have the opportunity to open doors for the outdoor ethics guide. He or she may need to contact Leave No Trace trainers or Master Educators for ideas and activities. They may want to work with a Cub Scout pack and need to know whom to contact and how. Your role includes opening doors like this to help the outdoor ethics guide be successful.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6"/>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360"/>
              <a:buNone/>
            </a:pPr>
            <a:r>
              <a:t/>
            </a:r>
            <a:endParaRPr/>
          </a:p>
        </p:txBody>
      </p:sp>
      <p:sp>
        <p:nvSpPr>
          <p:cNvPr id="276" name="Google Shape;276;p16"/>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4200"/>
              <a:buFont typeface="Georgia"/>
              <a:buNone/>
            </a:pPr>
            <a:r>
              <a:rPr lang="en-US"/>
              <a:t>5 minute break</a:t>
            </a:r>
            <a:endParaRPr/>
          </a:p>
        </p:txBody>
      </p:sp>
      <p:pic>
        <p:nvPicPr>
          <p:cNvPr id="277" name="Google Shape;277;p16" title="5 Minute Timer - Calm and Relaxing Music"/>
          <p:cNvPicPr preferRelativeResize="0"/>
          <p:nvPr/>
        </p:nvPicPr>
        <p:blipFill rotWithShape="1">
          <a:blip r:embed="rId3">
            <a:alphaModFix/>
          </a:blip>
          <a:srcRect b="0" l="0" r="0" t="0"/>
          <a:stretch/>
        </p:blipFill>
        <p:spPr>
          <a:xfrm>
            <a:off x="1524000" y="274320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7"/>
          <p:cNvSpPr txBox="1"/>
          <p:nvPr/>
        </p:nvSpPr>
        <p:spPr>
          <a:xfrm>
            <a:off x="228600" y="152400"/>
            <a:ext cx="8686800" cy="61555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231F20"/>
                </a:solidFill>
                <a:latin typeface="Poppins Medium"/>
                <a:ea typeface="Poppins Medium"/>
                <a:cs typeface="Poppins Medium"/>
                <a:sym typeface="Poppins Medium"/>
              </a:rPr>
              <a:t>THE TEACHING EDGE METHOD (p16 in your book)</a:t>
            </a:r>
            <a:endParaRPr/>
          </a:p>
          <a:p>
            <a:pPr indent="0" lvl="0" marL="0" marR="0" rtl="0" algn="l">
              <a:spcBef>
                <a:spcPts val="0"/>
              </a:spcBef>
              <a:spcAft>
                <a:spcPts val="0"/>
              </a:spcAft>
              <a:buNone/>
            </a:pPr>
            <a:r>
              <a:rPr b="1" i="0" lang="en-US" sz="1800" u="none" strike="noStrike">
                <a:solidFill>
                  <a:srgbClr val="231F20"/>
                </a:solidFill>
                <a:latin typeface="Poppins"/>
                <a:ea typeface="Poppins"/>
                <a:cs typeface="Poppins"/>
                <a:sym typeface="Poppins"/>
              </a:rPr>
              <a:t>Teaching Outdoor Ethics With the EDGE Method:</a:t>
            </a:r>
            <a:endParaRPr/>
          </a:p>
          <a:p>
            <a:pPr indent="0" lvl="0" marL="0" marR="0" rtl="0" algn="l">
              <a:spcBef>
                <a:spcPts val="0"/>
              </a:spcBef>
              <a:spcAft>
                <a:spcPts val="0"/>
              </a:spcAft>
              <a:buNone/>
            </a:pPr>
            <a:r>
              <a:rPr b="1" i="0" lang="en-US" sz="1800" u="none" strike="noStrike">
                <a:solidFill>
                  <a:srgbClr val="231F20"/>
                </a:solidFill>
                <a:latin typeface="Poppins"/>
                <a:ea typeface="Poppins"/>
                <a:cs typeface="Poppins"/>
                <a:sym typeface="Poppins"/>
              </a:rPr>
              <a:t>A Sample Format</a:t>
            </a:r>
            <a:endParaRPr/>
          </a:p>
          <a:p>
            <a:pPr indent="0" lvl="0" marL="0" marR="0" rtl="0" algn="l">
              <a:spcBef>
                <a:spcPts val="0"/>
              </a:spcBef>
              <a:spcAft>
                <a:spcPts val="0"/>
              </a:spcAft>
              <a:buNone/>
            </a:pPr>
            <a:r>
              <a:rPr b="0" i="0" lang="en-US" sz="1400" u="none" strike="noStrike">
                <a:solidFill>
                  <a:srgbClr val="231F20"/>
                </a:solidFill>
                <a:latin typeface="Garamond"/>
                <a:ea typeface="Garamond"/>
                <a:cs typeface="Garamond"/>
                <a:sym typeface="Garamond"/>
              </a:rPr>
              <a:t>Use the EDGE method as described in the </a:t>
            </a:r>
            <a:r>
              <a:rPr b="0" i="1" lang="en-US" sz="1400" u="none" strike="noStrike">
                <a:solidFill>
                  <a:srgbClr val="231F20"/>
                </a:solidFill>
                <a:latin typeface="Garamond"/>
                <a:ea typeface="Garamond"/>
                <a:cs typeface="Garamond"/>
                <a:sym typeface="Garamond"/>
              </a:rPr>
              <a:t>Scout Handbook. </a:t>
            </a:r>
            <a:r>
              <a:rPr b="0" i="0" lang="en-US" sz="1400" u="none" strike="noStrike">
                <a:solidFill>
                  <a:srgbClr val="231F20"/>
                </a:solidFill>
                <a:latin typeface="Garamond"/>
                <a:ea typeface="Garamond"/>
                <a:cs typeface="Garamond"/>
                <a:sym typeface="Garamond"/>
              </a:rPr>
              <a:t>As part of your planning, decide how you</a:t>
            </a:r>
            <a:endParaRPr/>
          </a:p>
          <a:p>
            <a:pPr indent="0" lvl="0" marL="0" marR="0" rtl="0" algn="l">
              <a:spcBef>
                <a:spcPts val="0"/>
              </a:spcBef>
              <a:spcAft>
                <a:spcPts val="0"/>
              </a:spcAft>
              <a:buNone/>
            </a:pPr>
            <a:r>
              <a:rPr b="0" i="0" lang="en-US" sz="1400" u="none" strike="noStrike">
                <a:solidFill>
                  <a:srgbClr val="231F20"/>
                </a:solidFill>
                <a:latin typeface="Garamond"/>
                <a:ea typeface="Garamond"/>
                <a:cs typeface="Garamond"/>
                <a:sym typeface="Garamond"/>
              </a:rPr>
              <a:t>will Explain, Demonstrate, Guide, and Enable the Scout to be successful.</a:t>
            </a:r>
            <a:endParaRPr/>
          </a:p>
          <a:p>
            <a:pPr indent="0" lvl="0" marL="0" marR="0" rtl="0" algn="l">
              <a:spcBef>
                <a:spcPts val="0"/>
              </a:spcBef>
              <a:spcAft>
                <a:spcPts val="0"/>
              </a:spcAft>
              <a:buNone/>
            </a:pPr>
            <a:r>
              <a:t/>
            </a:r>
            <a:endParaRPr b="0" i="0" sz="1400" u="none" strike="noStrike">
              <a:solidFill>
                <a:srgbClr val="231F20"/>
              </a:solidFill>
              <a:latin typeface="Garamond"/>
              <a:ea typeface="Garamond"/>
              <a:cs typeface="Garamond"/>
              <a:sym typeface="Garamond"/>
            </a:endParaRPr>
          </a:p>
          <a:p>
            <a:pPr indent="0" lvl="0" marL="0" marR="0" rtl="0" algn="l">
              <a:spcBef>
                <a:spcPts val="0"/>
              </a:spcBef>
              <a:spcAft>
                <a:spcPts val="0"/>
              </a:spcAft>
              <a:buNone/>
            </a:pPr>
            <a:r>
              <a:rPr b="1" i="0" lang="en-US" sz="1800" u="sng" strike="noStrike">
                <a:solidFill>
                  <a:srgbClr val="231F20"/>
                </a:solidFill>
                <a:latin typeface="Poppins"/>
                <a:ea typeface="Poppins"/>
                <a:cs typeface="Poppins"/>
                <a:sym typeface="Poppins"/>
              </a:rPr>
              <a:t>E</a:t>
            </a:r>
            <a:r>
              <a:rPr b="1" i="0" lang="en-US" sz="1800" u="none" strike="noStrike">
                <a:solidFill>
                  <a:srgbClr val="231F20"/>
                </a:solidFill>
                <a:latin typeface="Poppins"/>
                <a:ea typeface="Poppins"/>
                <a:cs typeface="Poppins"/>
                <a:sym typeface="Poppins"/>
              </a:rPr>
              <a:t>xplain</a:t>
            </a:r>
            <a:r>
              <a:rPr b="1" i="0" lang="en-US" sz="1600" u="none" strike="noStrike">
                <a:solidFill>
                  <a:srgbClr val="231F20"/>
                </a:solidFill>
                <a:latin typeface="Poppins"/>
                <a:ea typeface="Poppins"/>
                <a:cs typeface="Poppins"/>
                <a:sym typeface="Poppins"/>
              </a:rPr>
              <a:t> outdoor ethics: </a:t>
            </a:r>
            <a:r>
              <a:rPr b="0" i="0" lang="en-US" sz="1600" u="none" strike="noStrike">
                <a:solidFill>
                  <a:srgbClr val="231F20"/>
                </a:solidFill>
                <a:latin typeface="Garamond"/>
                <a:ea typeface="Garamond"/>
                <a:cs typeface="Garamond"/>
                <a:sym typeface="Garamond"/>
              </a:rPr>
              <a:t>This can occur at a meeting or outing. Use your </a:t>
            </a:r>
            <a:r>
              <a:rPr b="0" i="1" lang="en-US" sz="1600" u="none" strike="noStrike">
                <a:solidFill>
                  <a:srgbClr val="231F20"/>
                </a:solidFill>
                <a:latin typeface="Garamond"/>
                <a:ea typeface="Garamond"/>
                <a:cs typeface="Garamond"/>
                <a:sym typeface="Garamond"/>
              </a:rPr>
              <a:t>Scout Handbook </a:t>
            </a:r>
            <a:r>
              <a:rPr b="0" i="0" lang="en-US" sz="1600" u="none" strike="noStrike">
                <a:solidFill>
                  <a:srgbClr val="231F20"/>
                </a:solidFill>
                <a:latin typeface="Garamond"/>
                <a:ea typeface="Garamond"/>
                <a:cs typeface="Garamond"/>
                <a:sym typeface="Garamond"/>
              </a:rPr>
              <a:t>to discuss the rank-appropriate information: Outdoor Code, principles of Leave No Trace, and Tread Lightly! principles.</a:t>
            </a:r>
            <a:endParaRPr/>
          </a:p>
          <a:p>
            <a:pPr indent="0" lvl="0" marL="0" marR="0" rtl="0" algn="l">
              <a:spcBef>
                <a:spcPts val="0"/>
              </a:spcBef>
              <a:spcAft>
                <a:spcPts val="0"/>
              </a:spcAft>
              <a:buNone/>
            </a:pPr>
            <a:r>
              <a:t/>
            </a:r>
            <a:endParaRPr b="0" i="0" sz="1800" u="none" strike="noStrike">
              <a:solidFill>
                <a:srgbClr val="231F20"/>
              </a:solidFill>
              <a:latin typeface="Garamond"/>
              <a:ea typeface="Garamond"/>
              <a:cs typeface="Garamond"/>
              <a:sym typeface="Garamond"/>
            </a:endParaRPr>
          </a:p>
          <a:p>
            <a:pPr indent="0" lvl="0" marL="0" marR="0" rtl="0" algn="l">
              <a:spcBef>
                <a:spcPts val="0"/>
              </a:spcBef>
              <a:spcAft>
                <a:spcPts val="0"/>
              </a:spcAft>
              <a:buNone/>
            </a:pPr>
            <a:r>
              <a:rPr b="1" i="0" lang="en-US" sz="1800" u="sng" strike="noStrike">
                <a:solidFill>
                  <a:srgbClr val="231F20"/>
                </a:solidFill>
                <a:latin typeface="Poppins"/>
                <a:ea typeface="Poppins"/>
                <a:cs typeface="Poppins"/>
                <a:sym typeface="Poppins"/>
              </a:rPr>
              <a:t>D</a:t>
            </a:r>
            <a:r>
              <a:rPr b="1" i="0" lang="en-US" sz="1800" u="none" strike="noStrike">
                <a:solidFill>
                  <a:srgbClr val="231F20"/>
                </a:solidFill>
                <a:latin typeface="Poppins"/>
                <a:ea typeface="Poppins"/>
                <a:cs typeface="Poppins"/>
                <a:sym typeface="Poppins"/>
              </a:rPr>
              <a:t>emonstrate</a:t>
            </a:r>
            <a:r>
              <a:rPr b="1" i="0" lang="en-US" sz="1600" u="none" strike="noStrike">
                <a:solidFill>
                  <a:srgbClr val="231F20"/>
                </a:solidFill>
                <a:latin typeface="Poppins"/>
                <a:ea typeface="Poppins"/>
                <a:cs typeface="Poppins"/>
                <a:sym typeface="Poppins"/>
              </a:rPr>
              <a:t>: </a:t>
            </a:r>
            <a:r>
              <a:rPr b="0" i="0" lang="en-US" sz="1600" u="none" strike="noStrike">
                <a:solidFill>
                  <a:srgbClr val="231F20"/>
                </a:solidFill>
                <a:latin typeface="Garamond"/>
                <a:ea typeface="Garamond"/>
                <a:cs typeface="Garamond"/>
                <a:sym typeface="Garamond"/>
              </a:rPr>
              <a:t>This can be done as part of planning a campout or outing at a patrol meeting.</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Select specific principles and show what one might do to practice them. Use materials from</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Teaching Leave No Trace or from the resource section of this handbook, or make up a game</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or activity. Show how outdoor ethics, including the Outdoor Code, Leave No Trace, and Tread</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Lightly!, fit into the outdoor program.</a:t>
            </a:r>
            <a:endParaRPr/>
          </a:p>
          <a:p>
            <a:pPr indent="0" lvl="0" marL="0" marR="0" rtl="0" algn="l">
              <a:spcBef>
                <a:spcPts val="0"/>
              </a:spcBef>
              <a:spcAft>
                <a:spcPts val="0"/>
              </a:spcAft>
              <a:buNone/>
            </a:pPr>
            <a:r>
              <a:t/>
            </a:r>
            <a:endParaRPr b="0" i="0" sz="1600" u="none" strike="noStrike">
              <a:solidFill>
                <a:srgbClr val="231F20"/>
              </a:solidFill>
              <a:latin typeface="Garamond"/>
              <a:ea typeface="Garamond"/>
              <a:cs typeface="Garamond"/>
              <a:sym typeface="Garamond"/>
            </a:endParaRPr>
          </a:p>
          <a:p>
            <a:pPr indent="0" lvl="0" marL="0" marR="0" rtl="0" algn="l">
              <a:spcBef>
                <a:spcPts val="0"/>
              </a:spcBef>
              <a:spcAft>
                <a:spcPts val="0"/>
              </a:spcAft>
              <a:buNone/>
            </a:pPr>
            <a:r>
              <a:rPr b="1" i="0" lang="en-US" sz="1800" u="sng" strike="noStrike">
                <a:solidFill>
                  <a:srgbClr val="231F20"/>
                </a:solidFill>
                <a:latin typeface="Poppins"/>
                <a:ea typeface="Poppins"/>
                <a:cs typeface="Poppins"/>
                <a:sym typeface="Poppins"/>
              </a:rPr>
              <a:t>G</a:t>
            </a:r>
            <a:r>
              <a:rPr b="1" i="0" lang="en-US" sz="1800" u="none" strike="noStrike">
                <a:solidFill>
                  <a:srgbClr val="231F20"/>
                </a:solidFill>
                <a:latin typeface="Poppins"/>
                <a:ea typeface="Poppins"/>
                <a:cs typeface="Poppins"/>
                <a:sym typeface="Poppins"/>
              </a:rPr>
              <a:t>uide: </a:t>
            </a:r>
            <a:r>
              <a:rPr b="0" i="0" lang="en-US" sz="1600" u="none" strike="noStrike">
                <a:solidFill>
                  <a:srgbClr val="231F20"/>
                </a:solidFill>
                <a:latin typeface="Garamond"/>
                <a:ea typeface="Garamond"/>
                <a:cs typeface="Garamond"/>
                <a:sym typeface="Garamond"/>
              </a:rPr>
              <a:t>Guide Scouts in practicing outdoor ethics at a campout or outing. Assist Scouts in making</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choices that demonstrate the Leave No Trace or Tread Lightly! principles.</a:t>
            </a:r>
            <a:endParaRPr/>
          </a:p>
          <a:p>
            <a:pPr indent="0" lvl="0" marL="0" marR="0" rtl="0" algn="l">
              <a:spcBef>
                <a:spcPts val="0"/>
              </a:spcBef>
              <a:spcAft>
                <a:spcPts val="0"/>
              </a:spcAft>
              <a:buNone/>
            </a:pPr>
            <a:r>
              <a:t/>
            </a:r>
            <a:endParaRPr b="0" i="0" sz="1600" u="none" strike="noStrike">
              <a:solidFill>
                <a:srgbClr val="231F20"/>
              </a:solidFill>
              <a:latin typeface="Garamond"/>
              <a:ea typeface="Garamond"/>
              <a:cs typeface="Garamond"/>
              <a:sym typeface="Garamond"/>
            </a:endParaRPr>
          </a:p>
          <a:p>
            <a:pPr indent="0" lvl="0" marL="0" marR="0" rtl="0" algn="l">
              <a:spcBef>
                <a:spcPts val="0"/>
              </a:spcBef>
              <a:spcAft>
                <a:spcPts val="0"/>
              </a:spcAft>
              <a:buNone/>
            </a:pPr>
            <a:r>
              <a:rPr b="1" i="0" lang="en-US" sz="1800" u="sng" strike="noStrike">
                <a:solidFill>
                  <a:srgbClr val="231F20"/>
                </a:solidFill>
                <a:latin typeface="Poppins"/>
                <a:ea typeface="Poppins"/>
                <a:cs typeface="Poppins"/>
                <a:sym typeface="Poppins"/>
              </a:rPr>
              <a:t>E</a:t>
            </a:r>
            <a:r>
              <a:rPr b="1" i="0" lang="en-US" sz="1800" u="none" strike="noStrike">
                <a:solidFill>
                  <a:srgbClr val="231F20"/>
                </a:solidFill>
                <a:latin typeface="Poppins"/>
                <a:ea typeface="Poppins"/>
                <a:cs typeface="Poppins"/>
                <a:sym typeface="Poppins"/>
              </a:rPr>
              <a:t>nable: </a:t>
            </a:r>
            <a:r>
              <a:rPr b="0" i="0" lang="en-US" sz="1600" u="none" strike="noStrike">
                <a:solidFill>
                  <a:srgbClr val="231F20"/>
                </a:solidFill>
                <a:latin typeface="Garamond"/>
                <a:ea typeface="Garamond"/>
                <a:cs typeface="Garamond"/>
                <a:sym typeface="Garamond"/>
              </a:rPr>
              <a:t>Provide opportunities for Scouts to demonstrate outdoor ethics at a campout or outing.</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Give feedback as to the effectiveness of their actions and any improvement that is needed.</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When finished teaching, remember to evaluate. Meet with Scouts to review how outdoor ethics was</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practiced on a campout or outing. When requirements have been met, sign off outdoor ethics-related</a:t>
            </a:r>
            <a:endParaRPr/>
          </a:p>
          <a:p>
            <a:pPr indent="0" lvl="0" marL="0" marR="0" rtl="0" algn="l">
              <a:spcBef>
                <a:spcPts val="0"/>
              </a:spcBef>
              <a:spcAft>
                <a:spcPts val="0"/>
              </a:spcAft>
              <a:buNone/>
            </a:pPr>
            <a:r>
              <a:rPr b="0" i="0" lang="en-US" sz="1600" u="none" strike="noStrike">
                <a:solidFill>
                  <a:srgbClr val="231F20"/>
                </a:solidFill>
                <a:latin typeface="Garamond"/>
                <a:ea typeface="Garamond"/>
                <a:cs typeface="Garamond"/>
                <a:sym typeface="Garamond"/>
              </a:rPr>
              <a:t>advancement records.</a:t>
            </a:r>
            <a:endParaRPr sz="1600">
              <a:solidFill>
                <a:schemeClr val="dk1"/>
              </a:solidFill>
              <a:latin typeface="Georgia"/>
              <a:ea typeface="Georgia"/>
              <a:cs typeface="Georgia"/>
              <a:sym typeface="Georgia"/>
            </a:endParaRPr>
          </a:p>
        </p:txBody>
      </p:sp>
      <p:sp>
        <p:nvSpPr>
          <p:cNvPr id="283" name="Google Shape;283;p17"/>
          <p:cNvSpPr/>
          <p:nvPr/>
        </p:nvSpPr>
        <p:spPr>
          <a:xfrm>
            <a:off x="7239000" y="6341257"/>
            <a:ext cx="242081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000" cap="none">
                <a:solidFill>
                  <a:schemeClr val="dk1"/>
                </a:solidFill>
                <a:latin typeface="Georgia"/>
                <a:ea typeface="Georgia"/>
                <a:cs typeface="Georgia"/>
                <a:sym typeface="Georgia"/>
              </a:rPr>
              <a:t>Kahoot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8"/>
          <p:cNvPicPr preferRelativeResize="0"/>
          <p:nvPr/>
        </p:nvPicPr>
        <p:blipFill rotWithShape="1">
          <a:blip r:embed="rId3">
            <a:alphaModFix/>
          </a:blip>
          <a:srcRect b="0" l="0" r="0" t="0"/>
          <a:stretch/>
        </p:blipFill>
        <p:spPr>
          <a:xfrm>
            <a:off x="0" y="533400"/>
            <a:ext cx="9144000" cy="563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Image result for Leave No Trace" id="293" name="Google Shape;293;p19">
            <a:hlinkClick r:id="rId3"/>
          </p:cNvPr>
          <p:cNvPicPr preferRelativeResize="0"/>
          <p:nvPr/>
        </p:nvPicPr>
        <p:blipFill rotWithShape="1">
          <a:blip r:embed="rId4">
            <a:alphaModFix/>
          </a:blip>
          <a:srcRect b="0" l="0" r="0" t="0"/>
          <a:stretch/>
        </p:blipFill>
        <p:spPr>
          <a:xfrm>
            <a:off x="-479058" y="533400"/>
            <a:ext cx="9623058" cy="541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92CD47"/>
              </a:buClr>
              <a:buSzPts val="5400"/>
              <a:buFont typeface="Georgia"/>
              <a:buNone/>
            </a:pPr>
            <a:r>
              <a:rPr b="1" lang="en-US" sz="5400"/>
              <a:t>Welcome</a:t>
            </a:r>
            <a:endParaRPr/>
          </a:p>
        </p:txBody>
      </p:sp>
      <p:pic>
        <p:nvPicPr>
          <p:cNvPr id="170" name="Google Shape;170;p2"/>
          <p:cNvPicPr preferRelativeResize="0"/>
          <p:nvPr>
            <p:ph idx="1" type="body"/>
          </p:nvPr>
        </p:nvPicPr>
        <p:blipFill rotWithShape="1">
          <a:blip r:embed="rId3">
            <a:alphaModFix/>
          </a:blip>
          <a:srcRect b="0" l="0" r="0" t="0"/>
          <a:stretch/>
        </p:blipFill>
        <p:spPr>
          <a:xfrm>
            <a:off x="2178477" y="1527175"/>
            <a:ext cx="4750533" cy="4572000"/>
          </a:xfrm>
          <a:prstGeom prst="rect">
            <a:avLst/>
          </a:prstGeom>
          <a:noFill/>
          <a:ln>
            <a:noFill/>
          </a:ln>
        </p:spPr>
      </p:pic>
      <p:sp>
        <p:nvSpPr>
          <p:cNvPr id="171" name="Google Shape;171;p2"/>
          <p:cNvSpPr/>
          <p:nvPr/>
        </p:nvSpPr>
        <p:spPr>
          <a:xfrm>
            <a:off x="6172200" y="6248400"/>
            <a:ext cx="30480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rgbClr val="FFFFFF"/>
                </a:solidFill>
                <a:latin typeface="Georgia"/>
                <a:ea typeface="Georgia"/>
                <a:cs typeface="Georgia"/>
                <a:sym typeface="Georgia"/>
              </a:rPr>
              <a:t>Menti</a:t>
            </a:r>
            <a:endParaRPr b="1" sz="2800" cap="none">
              <a:solidFill>
                <a:srgbClr val="FFFFFF"/>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Related image" id="298" name="Google Shape;298;p20">
            <a:hlinkClick r:id="rId3"/>
          </p:cNvPr>
          <p:cNvPicPr preferRelativeResize="0"/>
          <p:nvPr/>
        </p:nvPicPr>
        <p:blipFill rotWithShape="1">
          <a:blip r:embed="rId4">
            <a:alphaModFix/>
          </a:blip>
          <a:srcRect b="0" l="0" r="0" t="0"/>
          <a:stretch/>
        </p:blipFill>
        <p:spPr>
          <a:xfrm>
            <a:off x="381000" y="1219200"/>
            <a:ext cx="4682551" cy="4800600"/>
          </a:xfrm>
          <a:prstGeom prst="rect">
            <a:avLst/>
          </a:prstGeom>
          <a:noFill/>
          <a:ln>
            <a:noFill/>
          </a:ln>
        </p:spPr>
      </p:pic>
      <p:sp>
        <p:nvSpPr>
          <p:cNvPr id="299" name="Google Shape;299;p20"/>
          <p:cNvSpPr/>
          <p:nvPr/>
        </p:nvSpPr>
        <p:spPr>
          <a:xfrm>
            <a:off x="990600" y="228600"/>
            <a:ext cx="758442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5400" cap="none">
                <a:solidFill>
                  <a:schemeClr val="accent1"/>
                </a:solidFill>
                <a:latin typeface="Georgia"/>
                <a:ea typeface="Georgia"/>
                <a:cs typeface="Georgia"/>
                <a:sym typeface="Georgia"/>
              </a:rPr>
              <a:t>How Prepared Are You?</a:t>
            </a:r>
            <a:endParaRPr/>
          </a:p>
        </p:txBody>
      </p:sp>
      <p:sp>
        <p:nvSpPr>
          <p:cNvPr id="300" name="Google Shape;300;p20"/>
          <p:cNvSpPr/>
          <p:nvPr/>
        </p:nvSpPr>
        <p:spPr>
          <a:xfrm>
            <a:off x="5993869" y="6248400"/>
            <a:ext cx="258115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rgbClr val="FFFFFF"/>
                </a:solidFill>
                <a:latin typeface="Georgia"/>
                <a:ea typeface="Georgia"/>
                <a:cs typeface="Georgia"/>
                <a:sym typeface="Georgia"/>
              </a:rPr>
              <a:t>Peak Activity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https://alpinescience.com/wp-content/uploads/leave-no-trace-2-blue.png" id="305" name="Google Shape;305;p21"/>
          <p:cNvPicPr preferRelativeResize="0"/>
          <p:nvPr/>
        </p:nvPicPr>
        <p:blipFill rotWithShape="1">
          <a:blip r:embed="rId3">
            <a:alphaModFix/>
          </a:blip>
          <a:srcRect b="0" l="0" r="0" t="0"/>
          <a:stretch/>
        </p:blipFill>
        <p:spPr>
          <a:xfrm>
            <a:off x="304800" y="685800"/>
            <a:ext cx="5089938" cy="5181600"/>
          </a:xfrm>
          <a:prstGeom prst="rect">
            <a:avLst/>
          </a:prstGeom>
          <a:noFill/>
          <a:ln>
            <a:noFill/>
          </a:ln>
        </p:spPr>
      </p:pic>
      <p:pic>
        <p:nvPicPr>
          <p:cNvPr descr="Image result for Leave No Trace" id="306" name="Google Shape;306;p21">
            <a:hlinkClick r:id="rId4"/>
          </p:cNvPr>
          <p:cNvPicPr preferRelativeResize="0"/>
          <p:nvPr/>
        </p:nvPicPr>
        <p:blipFill rotWithShape="1">
          <a:blip r:embed="rId5">
            <a:alphaModFix/>
          </a:blip>
          <a:srcRect b="0" l="0" r="0" t="0"/>
          <a:stretch/>
        </p:blipFill>
        <p:spPr>
          <a:xfrm>
            <a:off x="5562600" y="2971800"/>
            <a:ext cx="3124200" cy="3124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Related image" id="311" name="Google Shape;311;p22">
            <a:hlinkClick r:id="rId3"/>
          </p:cNvPr>
          <p:cNvPicPr preferRelativeResize="0"/>
          <p:nvPr/>
        </p:nvPicPr>
        <p:blipFill rotWithShape="1">
          <a:blip r:embed="rId4">
            <a:alphaModFix/>
          </a:blip>
          <a:srcRect b="0" l="0" r="0" t="0"/>
          <a:stretch/>
        </p:blipFill>
        <p:spPr>
          <a:xfrm>
            <a:off x="1600200" y="152400"/>
            <a:ext cx="4953000" cy="63606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https://alpinescience.com/wp-content/uploads/leave-no-trace-3-blue.png" id="316" name="Google Shape;316;p23">
            <a:hlinkClick r:id="rId3"/>
          </p:cNvPr>
          <p:cNvPicPr preferRelativeResize="0"/>
          <p:nvPr/>
        </p:nvPicPr>
        <p:blipFill rotWithShape="1">
          <a:blip r:embed="rId4">
            <a:alphaModFix/>
          </a:blip>
          <a:srcRect b="0" l="0" r="0" t="0"/>
          <a:stretch/>
        </p:blipFill>
        <p:spPr>
          <a:xfrm>
            <a:off x="1371600" y="234653"/>
            <a:ext cx="6019800" cy="61792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Related image" id="321" name="Google Shape;321;p24">
            <a:hlinkClick r:id="rId3"/>
          </p:cNvPr>
          <p:cNvPicPr preferRelativeResize="0"/>
          <p:nvPr/>
        </p:nvPicPr>
        <p:blipFill rotWithShape="1">
          <a:blip r:embed="rId4">
            <a:alphaModFix/>
          </a:blip>
          <a:srcRect b="0" l="0" r="0" t="0"/>
          <a:stretch/>
        </p:blipFill>
        <p:spPr>
          <a:xfrm>
            <a:off x="609600" y="228600"/>
            <a:ext cx="7772400" cy="6001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Related image" id="326" name="Google Shape;326;p25">
            <a:hlinkClick r:id="rId3"/>
          </p:cNvPr>
          <p:cNvPicPr preferRelativeResize="0"/>
          <p:nvPr/>
        </p:nvPicPr>
        <p:blipFill rotWithShape="1">
          <a:blip r:embed="rId4">
            <a:alphaModFix/>
          </a:blip>
          <a:srcRect b="0" l="0" r="0" t="0"/>
          <a:stretch/>
        </p:blipFill>
        <p:spPr>
          <a:xfrm>
            <a:off x="1981200" y="152400"/>
            <a:ext cx="4114800" cy="63278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https://alpinescience.com/wp-content/uploads/leave-no-trace-4-blue.png" id="331" name="Google Shape;331;p26">
            <a:hlinkClick r:id="rId3"/>
          </p:cNvPr>
          <p:cNvPicPr preferRelativeResize="0"/>
          <p:nvPr/>
        </p:nvPicPr>
        <p:blipFill rotWithShape="1">
          <a:blip r:embed="rId4">
            <a:alphaModFix/>
          </a:blip>
          <a:srcRect b="0" l="0" r="0" t="0"/>
          <a:stretch/>
        </p:blipFill>
        <p:spPr>
          <a:xfrm>
            <a:off x="2057400" y="685800"/>
            <a:ext cx="4894257" cy="5029200"/>
          </a:xfrm>
          <a:prstGeom prst="rect">
            <a:avLst/>
          </a:prstGeom>
          <a:noFill/>
          <a:ln>
            <a:noFill/>
          </a:ln>
        </p:spPr>
      </p:pic>
      <p:sp>
        <p:nvSpPr>
          <p:cNvPr id="332" name="Google Shape;332;p26"/>
          <p:cNvSpPr/>
          <p:nvPr/>
        </p:nvSpPr>
        <p:spPr>
          <a:xfrm>
            <a:off x="6248400" y="6248400"/>
            <a:ext cx="256833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rgbClr val="FEFEFE"/>
                </a:solidFill>
                <a:latin typeface="Georgia"/>
                <a:ea typeface="Georgia"/>
                <a:cs typeface="Georgia"/>
                <a:sym typeface="Georgia"/>
              </a:rPr>
              <a:t>Ethics Game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7"/>
          <p:cNvSpPr/>
          <p:nvPr/>
        </p:nvSpPr>
        <p:spPr>
          <a:xfrm>
            <a:off x="762000" y="628135"/>
            <a:ext cx="2057400" cy="1752600"/>
          </a:xfrm>
          <a:prstGeom prst="flowChartPreparation">
            <a:avLst/>
          </a:prstGeom>
          <a:solidFill>
            <a:schemeClr val="accent1"/>
          </a:solidFill>
          <a:ln cap="flat" cmpd="sng" w="11425">
            <a:solidFill>
              <a:srgbClr val="384B9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8" name="Google Shape;338;p27"/>
          <p:cNvSpPr/>
          <p:nvPr/>
        </p:nvSpPr>
        <p:spPr>
          <a:xfrm>
            <a:off x="3543300" y="3581400"/>
            <a:ext cx="2057400" cy="1752600"/>
          </a:xfrm>
          <a:prstGeom prst="flowChartPreparation">
            <a:avLst/>
          </a:prstGeom>
          <a:solidFill>
            <a:schemeClr val="accent4"/>
          </a:solidFill>
          <a:ln cap="flat" cmpd="sng" w="11425">
            <a:solidFill>
              <a:srgbClr val="43967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9" name="Google Shape;339;p27"/>
          <p:cNvSpPr/>
          <p:nvPr/>
        </p:nvSpPr>
        <p:spPr>
          <a:xfrm>
            <a:off x="6400800" y="609600"/>
            <a:ext cx="2057400" cy="1752600"/>
          </a:xfrm>
          <a:prstGeom prst="flowChartPreparation">
            <a:avLst/>
          </a:prstGeom>
          <a:solidFill>
            <a:schemeClr val="accent6"/>
          </a:solidFill>
          <a:ln cap="flat" cmpd="sng" w="11425">
            <a:solidFill>
              <a:srgbClr val="AF2F1A"/>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https://alpinescience.com/wp-content/uploads/leave-no-trace-5-blue.png" id="344" name="Google Shape;344;p28">
            <a:hlinkClick r:id="rId3"/>
          </p:cNvPr>
          <p:cNvPicPr preferRelativeResize="0"/>
          <p:nvPr/>
        </p:nvPicPr>
        <p:blipFill rotWithShape="1">
          <a:blip r:embed="rId4">
            <a:alphaModFix/>
          </a:blip>
          <a:srcRect b="0" l="0" r="0" t="0"/>
          <a:stretch/>
        </p:blipFill>
        <p:spPr>
          <a:xfrm>
            <a:off x="381000" y="1371600"/>
            <a:ext cx="3505200" cy="3598028"/>
          </a:xfrm>
          <a:prstGeom prst="rect">
            <a:avLst/>
          </a:prstGeom>
          <a:noFill/>
          <a:ln>
            <a:noFill/>
          </a:ln>
        </p:spPr>
      </p:pic>
      <p:pic>
        <p:nvPicPr>
          <p:cNvPr descr="Pro Tips on Building the Perfect Campfire" id="345" name="Google Shape;345;p28"/>
          <p:cNvPicPr preferRelativeResize="0"/>
          <p:nvPr/>
        </p:nvPicPr>
        <p:blipFill rotWithShape="1">
          <a:blip r:embed="rId5">
            <a:alphaModFix/>
          </a:blip>
          <a:srcRect b="0" l="0" r="0" t="0"/>
          <a:stretch/>
        </p:blipFill>
        <p:spPr>
          <a:xfrm>
            <a:off x="4562913" y="685800"/>
            <a:ext cx="4229634" cy="2824162"/>
          </a:xfrm>
          <a:prstGeom prst="rect">
            <a:avLst/>
          </a:prstGeom>
          <a:noFill/>
          <a:ln>
            <a:noFill/>
          </a:ln>
        </p:spPr>
      </p:pic>
      <p:pic>
        <p:nvPicPr>
          <p:cNvPr descr="Campfire Alternatives - Leave No Trace" id="346" name="Google Shape;346;p28"/>
          <p:cNvPicPr preferRelativeResize="0"/>
          <p:nvPr/>
        </p:nvPicPr>
        <p:blipFill rotWithShape="1">
          <a:blip r:embed="rId6">
            <a:alphaModFix/>
          </a:blip>
          <a:srcRect b="0" l="0" r="0" t="0"/>
          <a:stretch/>
        </p:blipFill>
        <p:spPr>
          <a:xfrm>
            <a:off x="4724400" y="3886200"/>
            <a:ext cx="4229634" cy="23791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Image result for Leave No Trace" id="351" name="Google Shape;351;p29">
            <a:hlinkClick r:id="rId3"/>
          </p:cNvPr>
          <p:cNvPicPr preferRelativeResize="0"/>
          <p:nvPr/>
        </p:nvPicPr>
        <p:blipFill rotWithShape="1">
          <a:blip r:embed="rId4">
            <a:alphaModFix/>
          </a:blip>
          <a:srcRect b="0" l="0" r="0" t="0"/>
          <a:stretch/>
        </p:blipFill>
        <p:spPr>
          <a:xfrm>
            <a:off x="457200" y="381000"/>
            <a:ext cx="7848600" cy="5886452"/>
          </a:xfrm>
          <a:prstGeom prst="rect">
            <a:avLst/>
          </a:prstGeom>
          <a:noFill/>
          <a:ln>
            <a:noFill/>
          </a:ln>
        </p:spPr>
      </p:pic>
      <p:sp>
        <p:nvSpPr>
          <p:cNvPr id="352" name="Google Shape;352;p29"/>
          <p:cNvSpPr/>
          <p:nvPr/>
        </p:nvSpPr>
        <p:spPr>
          <a:xfrm>
            <a:off x="3443560" y="418098"/>
            <a:ext cx="480612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FCFCFE"/>
                </a:solidFill>
                <a:latin typeface="Georgia"/>
                <a:ea typeface="Georgia"/>
                <a:cs typeface="Georgia"/>
                <a:sym typeface="Georgia"/>
              </a:rPr>
              <a:t>Mound Fires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92CD47"/>
              </a:buClr>
              <a:buSzPts val="3300"/>
              <a:buFont typeface="Georgia"/>
              <a:buNone/>
            </a:pPr>
            <a:r>
              <a:rPr lang="en-US"/>
              <a:t>The Land Ethic</a:t>
            </a:r>
            <a:endParaRPr/>
          </a:p>
        </p:txBody>
      </p:sp>
      <p:sp>
        <p:nvSpPr>
          <p:cNvPr id="177" name="Google Shape;177;p3"/>
          <p:cNvSpPr/>
          <p:nvPr/>
        </p:nvSpPr>
        <p:spPr>
          <a:xfrm>
            <a:off x="457200" y="1676400"/>
            <a:ext cx="82296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The land ethic is a change in how we relate to the land. It helps us to move from a position of conqueror and user of the land to a member and citizen of the land. It implies that the land has a right to be respected and continue to exist. “The land ethic simply enlarges the boundaries of the community to include soils, waters, plants, and animals, or collectively: the land.”</a:t>
            </a:r>
            <a:endParaRPr/>
          </a:p>
        </p:txBody>
      </p:sp>
      <p:pic>
        <p:nvPicPr>
          <p:cNvPr descr="Image result for the land ethic&quot;" id="178" name="Google Shape;178;p3">
            <a:hlinkClick r:id="rId3"/>
          </p:cNvPr>
          <p:cNvPicPr preferRelativeResize="0"/>
          <p:nvPr/>
        </p:nvPicPr>
        <p:blipFill rotWithShape="1">
          <a:blip r:embed="rId4">
            <a:alphaModFix/>
          </a:blip>
          <a:srcRect b="0" l="0" r="0" t="0"/>
          <a:stretch/>
        </p:blipFill>
        <p:spPr>
          <a:xfrm>
            <a:off x="5330713" y="3657600"/>
            <a:ext cx="3356087" cy="2593340"/>
          </a:xfrm>
          <a:prstGeom prst="rect">
            <a:avLst/>
          </a:prstGeom>
          <a:noFill/>
          <a:ln>
            <a:noFill/>
          </a:ln>
        </p:spPr>
      </p:pic>
      <p:sp>
        <p:nvSpPr>
          <p:cNvPr id="179" name="Google Shape;179;p3"/>
          <p:cNvSpPr/>
          <p:nvPr/>
        </p:nvSpPr>
        <p:spPr>
          <a:xfrm>
            <a:off x="477982" y="4354105"/>
            <a:ext cx="4572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eorgia"/>
                <a:ea typeface="Georgia"/>
                <a:cs typeface="Georgia"/>
                <a:sym typeface="Georgia"/>
              </a:rPr>
              <a:t>The first step to embracing outdoor ethics is to recognize that outdoor activities cause an impact to the land, water, natural resources, animals, and people.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Image result for Leave No Trace" id="357" name="Google Shape;357;p30">
            <a:hlinkClick r:id="rId3"/>
          </p:cNvPr>
          <p:cNvPicPr preferRelativeResize="0"/>
          <p:nvPr/>
        </p:nvPicPr>
        <p:blipFill rotWithShape="1">
          <a:blip r:embed="rId4">
            <a:alphaModFix/>
          </a:blip>
          <a:srcRect b="0" l="0" r="0" t="0"/>
          <a:stretch/>
        </p:blipFill>
        <p:spPr>
          <a:xfrm>
            <a:off x="228600" y="74612"/>
            <a:ext cx="8458200" cy="61059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Leave No Trace Seven Principles" id="362" name="Google Shape;362;p31">
            <a:hlinkClick r:id="rId3"/>
          </p:cNvPr>
          <p:cNvPicPr preferRelativeResize="0"/>
          <p:nvPr/>
        </p:nvPicPr>
        <p:blipFill rotWithShape="1">
          <a:blip r:embed="rId4">
            <a:alphaModFix/>
          </a:blip>
          <a:srcRect b="0" l="0" r="0" t="0"/>
          <a:stretch/>
        </p:blipFill>
        <p:spPr>
          <a:xfrm>
            <a:off x="167951" y="2021075"/>
            <a:ext cx="2743200" cy="2815849"/>
          </a:xfrm>
          <a:prstGeom prst="rect">
            <a:avLst/>
          </a:prstGeom>
          <a:noFill/>
          <a:ln>
            <a:noFill/>
          </a:ln>
        </p:spPr>
      </p:pic>
      <p:pic>
        <p:nvPicPr>
          <p:cNvPr descr="National Park Service on Twitter: &quot;Don't make this awkward. You bearly know  each other... You can help keep yourself and other visitors safe and  wildlife wild by setting a good example! Remember" id="363" name="Google Shape;363;p31"/>
          <p:cNvPicPr preferRelativeResize="0"/>
          <p:nvPr/>
        </p:nvPicPr>
        <p:blipFill rotWithShape="1">
          <a:blip r:embed="rId5">
            <a:alphaModFix/>
          </a:blip>
          <a:srcRect b="0" l="0" r="0" t="0"/>
          <a:stretch/>
        </p:blipFill>
        <p:spPr>
          <a:xfrm>
            <a:off x="2959424" y="990600"/>
            <a:ext cx="6016625" cy="45930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Leave No Trace Seven Principles" id="368" name="Google Shape;368;p32">
            <a:hlinkClick r:id="rId3"/>
          </p:cNvPr>
          <p:cNvPicPr preferRelativeResize="0"/>
          <p:nvPr/>
        </p:nvPicPr>
        <p:blipFill rotWithShape="1">
          <a:blip r:embed="rId4">
            <a:alphaModFix/>
          </a:blip>
          <a:srcRect b="0" l="0" r="0" t="0"/>
          <a:stretch/>
        </p:blipFill>
        <p:spPr>
          <a:xfrm>
            <a:off x="2133600" y="866745"/>
            <a:ext cx="4602510" cy="4724400"/>
          </a:xfrm>
          <a:prstGeom prst="rect">
            <a:avLst/>
          </a:prstGeom>
          <a:noFill/>
          <a:ln>
            <a:noFill/>
          </a:ln>
        </p:spPr>
      </p:pic>
      <p:sp>
        <p:nvSpPr>
          <p:cNvPr id="369" name="Google Shape;369;p32"/>
          <p:cNvSpPr/>
          <p:nvPr/>
        </p:nvSpPr>
        <p:spPr>
          <a:xfrm>
            <a:off x="5181600" y="6248400"/>
            <a:ext cx="370806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chemeClr val="lt2"/>
                </a:solidFill>
                <a:latin typeface="Georgia"/>
                <a:ea typeface="Georgia"/>
                <a:cs typeface="Georgia"/>
                <a:sym typeface="Georgia"/>
              </a:rPr>
              <a:t>Evaluate your unit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descr="Image result for Leave No Trace" id="374" name="Google Shape;374;p33"/>
          <p:cNvSpPr/>
          <p:nvPr/>
        </p:nvSpPr>
        <p:spPr>
          <a:xfrm>
            <a:off x="0"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descr="Image result for Leave No Trace" id="375" name="Google Shape;375;p33"/>
          <p:cNvSpPr/>
          <p:nvPr/>
        </p:nvSpPr>
        <p:spPr>
          <a:xfrm>
            <a:off x="152400"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descr="Image result for Leave No Trace" id="376" name="Google Shape;376;p33"/>
          <p:cNvSpPr/>
          <p:nvPr/>
        </p:nvSpPr>
        <p:spPr>
          <a:xfrm>
            <a:off x="304800"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pic>
        <p:nvPicPr>
          <p:cNvPr descr="Image result for Leave No Trace" id="377" name="Google Shape;377;p33">
            <a:hlinkClick r:id="rId3"/>
          </p:cNvPr>
          <p:cNvPicPr preferRelativeResize="0"/>
          <p:nvPr/>
        </p:nvPicPr>
        <p:blipFill rotWithShape="1">
          <a:blip r:embed="rId4">
            <a:alphaModFix/>
          </a:blip>
          <a:srcRect b="0" l="0" r="0" t="0"/>
          <a:stretch/>
        </p:blipFill>
        <p:spPr>
          <a:xfrm>
            <a:off x="277090" y="838200"/>
            <a:ext cx="8518035" cy="4917353"/>
          </a:xfrm>
          <a:prstGeom prst="rect">
            <a:avLst/>
          </a:prstGeom>
          <a:noFill/>
          <a:ln>
            <a:noFill/>
          </a:ln>
        </p:spPr>
      </p:pic>
      <p:sp>
        <p:nvSpPr>
          <p:cNvPr id="378" name="Google Shape;378;p33"/>
          <p:cNvSpPr/>
          <p:nvPr/>
        </p:nvSpPr>
        <p:spPr>
          <a:xfrm>
            <a:off x="6281296" y="6281015"/>
            <a:ext cx="251382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cap="none">
                <a:solidFill>
                  <a:srgbClr val="FFFFFF"/>
                </a:solidFill>
                <a:latin typeface="Georgia"/>
                <a:ea typeface="Georgia"/>
                <a:cs typeface="Georgia"/>
                <a:sym typeface="Georgia"/>
              </a:rPr>
              <a:t>Blooket.com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4"/>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92CD47"/>
              </a:buClr>
              <a:buSzPts val="3300"/>
              <a:buFont typeface="Georgia"/>
              <a:buNone/>
            </a:pPr>
            <a:r>
              <a:rPr lang="en-US"/>
              <a:t>TREAD Lightly!</a:t>
            </a:r>
            <a:endParaRPr/>
          </a:p>
        </p:txBody>
      </p:sp>
      <p:pic>
        <p:nvPicPr>
          <p:cNvPr id="185" name="Google Shape;185;p4"/>
          <p:cNvPicPr preferRelativeResize="0"/>
          <p:nvPr/>
        </p:nvPicPr>
        <p:blipFill rotWithShape="1">
          <a:blip r:embed="rId3">
            <a:alphaModFix/>
          </a:blip>
          <a:srcRect b="0" l="0" r="0" t="0"/>
          <a:stretch/>
        </p:blipFill>
        <p:spPr>
          <a:xfrm>
            <a:off x="4042547" y="2819400"/>
            <a:ext cx="4572000" cy="3578087"/>
          </a:xfrm>
          <a:prstGeom prst="rect">
            <a:avLst/>
          </a:prstGeom>
          <a:noFill/>
          <a:ln>
            <a:noFill/>
          </a:ln>
        </p:spPr>
      </p:pic>
      <p:pic>
        <p:nvPicPr>
          <p:cNvPr id="186" name="Google Shape;186;p4"/>
          <p:cNvPicPr preferRelativeResize="0"/>
          <p:nvPr/>
        </p:nvPicPr>
        <p:blipFill rotWithShape="1">
          <a:blip r:embed="rId4">
            <a:alphaModFix/>
          </a:blip>
          <a:srcRect b="0" l="0" r="0" t="0"/>
          <a:stretch/>
        </p:blipFill>
        <p:spPr>
          <a:xfrm>
            <a:off x="381000" y="1447800"/>
            <a:ext cx="3651250" cy="2857500"/>
          </a:xfrm>
          <a:prstGeom prst="rect">
            <a:avLst/>
          </a:prstGeom>
          <a:noFill/>
          <a:ln>
            <a:noFill/>
          </a:ln>
        </p:spPr>
      </p:pic>
      <p:sp>
        <p:nvSpPr>
          <p:cNvPr id="187" name="Google Shape;187;p4"/>
          <p:cNvSpPr txBox="1"/>
          <p:nvPr/>
        </p:nvSpPr>
        <p:spPr>
          <a:xfrm>
            <a:off x="4191000" y="1598845"/>
            <a:ext cx="4572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rgbClr val="292D33"/>
                </a:solidFill>
                <a:latin typeface="Work Sans"/>
                <a:ea typeface="Work Sans"/>
                <a:cs typeface="Work Sans"/>
                <a:sym typeface="Work Sans"/>
              </a:rPr>
              <a:t>Promoting responsible recreation through stewardship, education and communication.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92CD47"/>
              </a:buClr>
              <a:buSzPts val="3300"/>
              <a:buFont typeface="Georgia"/>
              <a:buNone/>
            </a:pPr>
            <a:r>
              <a:rPr lang="en-US"/>
              <a:t>Leave No Trace</a:t>
            </a:r>
            <a:endParaRPr/>
          </a:p>
        </p:txBody>
      </p:sp>
      <p:pic>
        <p:nvPicPr>
          <p:cNvPr id="193" name="Google Shape;193;p5"/>
          <p:cNvPicPr preferRelativeResize="0"/>
          <p:nvPr/>
        </p:nvPicPr>
        <p:blipFill rotWithShape="1">
          <a:blip r:embed="rId3">
            <a:alphaModFix/>
          </a:blip>
          <a:srcRect b="0" l="0" r="0" t="0"/>
          <a:stretch/>
        </p:blipFill>
        <p:spPr>
          <a:xfrm>
            <a:off x="270860" y="1295400"/>
            <a:ext cx="4171950" cy="2781300"/>
          </a:xfrm>
          <a:prstGeom prst="rect">
            <a:avLst/>
          </a:prstGeom>
          <a:noFill/>
          <a:ln>
            <a:noFill/>
          </a:ln>
        </p:spPr>
      </p:pic>
      <p:sp>
        <p:nvSpPr>
          <p:cNvPr id="194" name="Google Shape;194;p5"/>
          <p:cNvSpPr txBox="1"/>
          <p:nvPr/>
        </p:nvSpPr>
        <p:spPr>
          <a:xfrm>
            <a:off x="4442810" y="2250263"/>
            <a:ext cx="46451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A2B3D"/>
                </a:solidFill>
                <a:latin typeface="Arial"/>
                <a:ea typeface="Arial"/>
                <a:cs typeface="Arial"/>
                <a:sym typeface="Arial"/>
              </a:rPr>
              <a:t>While we enjoy the natural world, Leave No Trace teaches us how to minimize our impacts.</a:t>
            </a:r>
            <a:endParaRPr sz="1800">
              <a:solidFill>
                <a:schemeClr val="dk1"/>
              </a:solidFill>
              <a:latin typeface="Georgia"/>
              <a:ea typeface="Georgia"/>
              <a:cs typeface="Georgia"/>
              <a:sym typeface="Georgia"/>
            </a:endParaRPr>
          </a:p>
        </p:txBody>
      </p:sp>
      <p:pic>
        <p:nvPicPr>
          <p:cNvPr id="195" name="Google Shape;195;p5"/>
          <p:cNvPicPr preferRelativeResize="0"/>
          <p:nvPr/>
        </p:nvPicPr>
        <p:blipFill rotWithShape="1">
          <a:blip r:embed="rId4">
            <a:alphaModFix/>
          </a:blip>
          <a:srcRect b="0" l="0" r="0" t="0"/>
          <a:stretch/>
        </p:blipFill>
        <p:spPr>
          <a:xfrm>
            <a:off x="5105400" y="3048000"/>
            <a:ext cx="3200400" cy="3200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idx="1" type="body"/>
          </p:nvPr>
        </p:nvSpPr>
        <p:spPr>
          <a:xfrm>
            <a:off x="1368426" y="2743200"/>
            <a:ext cx="6480174" cy="16732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360"/>
              <a:buNone/>
            </a:pPr>
            <a:r>
              <a:rPr b="0" lang="en-US"/>
              <a:t>THE PURPOSE OF THIS HANDBOOK IS TO GUIDE UNITS IN DEVELOPING A CULTURE THAT EFFECTIVELY DEMONSTRATES RESPONSIBLE OUTDOOR CHOICES THAT REDUCE IMPACTS OF SCOUTING ACTIVITIES.</a:t>
            </a:r>
            <a:endParaRPr/>
          </a:p>
        </p:txBody>
      </p:sp>
      <p:sp>
        <p:nvSpPr>
          <p:cNvPr id="201" name="Google Shape;201;p6"/>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200"/>
              <a:buFont typeface="Georgia"/>
              <a:buNone/>
            </a:pPr>
            <a:r>
              <a:rPr lang="en-US"/>
              <a:t>Outdoor Ethics</a:t>
            </a:r>
            <a:endParaRPr/>
          </a:p>
        </p:txBody>
      </p:sp>
      <p:sp>
        <p:nvSpPr>
          <p:cNvPr id="202" name="Google Shape;202;p6"/>
          <p:cNvSpPr/>
          <p:nvPr/>
        </p:nvSpPr>
        <p:spPr>
          <a:xfrm>
            <a:off x="4191000" y="4876800"/>
            <a:ext cx="4572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Georgia"/>
                <a:ea typeface="Georgia"/>
                <a:cs typeface="Georgia"/>
                <a:sym typeface="Georgia"/>
              </a:rPr>
              <a:t>ON BREAKING UP CAMP LEAVE TWO THINGS BEHIND YOU:</a:t>
            </a:r>
            <a:br>
              <a:rPr i="1" lang="en-US" sz="1400">
                <a:solidFill>
                  <a:schemeClr val="dk1"/>
                </a:solidFill>
                <a:latin typeface="Georgia"/>
                <a:ea typeface="Georgia"/>
                <a:cs typeface="Georgia"/>
                <a:sym typeface="Georgia"/>
              </a:rPr>
            </a:br>
            <a:r>
              <a:rPr i="1" lang="en-US" sz="1400">
                <a:solidFill>
                  <a:schemeClr val="dk1"/>
                </a:solidFill>
                <a:latin typeface="Georgia"/>
                <a:ea typeface="Georgia"/>
                <a:cs typeface="Georgia"/>
                <a:sym typeface="Georgia"/>
              </a:rPr>
              <a:t>1—NOTHING. 2—YOUR THANKS.</a:t>
            </a:r>
            <a:endParaRPr sz="1400">
              <a:solidFill>
                <a:schemeClr val="dk1"/>
              </a:solidFill>
              <a:latin typeface="Georgia"/>
              <a:ea typeface="Georgia"/>
              <a:cs typeface="Georgia"/>
              <a:sym typeface="Georgia"/>
            </a:endParaRPr>
          </a:p>
          <a:p>
            <a:pPr indent="0" lvl="0" marL="0" marR="0" rtl="0" algn="l">
              <a:spcBef>
                <a:spcPts val="0"/>
              </a:spcBef>
              <a:spcAft>
                <a:spcPts val="0"/>
              </a:spcAft>
              <a:buNone/>
            </a:pPr>
            <a:r>
              <a:rPr b="1" lang="en-US" sz="1400">
                <a:solidFill>
                  <a:schemeClr val="dk1"/>
                </a:solidFill>
                <a:latin typeface="Georgia"/>
                <a:ea typeface="Georgia"/>
                <a:cs typeface="Georgia"/>
                <a:sym typeface="Georgia"/>
              </a:rPr>
              <a:t>—LORD BADEN-POWELL, OCTOBER 1919</a:t>
            </a:r>
            <a:endParaRPr sz="1400">
              <a:solidFill>
                <a:schemeClr val="dk1"/>
              </a:solidFill>
              <a:latin typeface="Georgia"/>
              <a:ea typeface="Georgia"/>
              <a:cs typeface="Georgia"/>
              <a:sym typeface="Georgia"/>
            </a:endParaRPr>
          </a:p>
          <a:p>
            <a:pPr indent="0" lvl="0" marL="0" marR="0" rtl="0" algn="l">
              <a:spcBef>
                <a:spcPts val="0"/>
              </a:spcBef>
              <a:spcAft>
                <a:spcPts val="0"/>
              </a:spcAft>
              <a:buNone/>
            </a:pPr>
            <a:r>
              <a:rPr lang="en-US" sz="1800">
                <a:solidFill>
                  <a:schemeClr val="dk1"/>
                </a:solidFill>
                <a:latin typeface="Georgia"/>
                <a:ea typeface="Georgia"/>
                <a:cs typeface="Georgia"/>
                <a:sym typeface="Georgia"/>
              </a:rPr>
              <a:t> </a:t>
            </a:r>
            <a:endParaRPr/>
          </a:p>
        </p:txBody>
      </p:sp>
      <p:pic>
        <p:nvPicPr>
          <p:cNvPr descr="Image result for outdoor ethics&quot;" id="203" name="Google Shape;203;p6">
            <a:hlinkClick r:id="rId3"/>
          </p:cNvPr>
          <p:cNvPicPr preferRelativeResize="0"/>
          <p:nvPr/>
        </p:nvPicPr>
        <p:blipFill rotWithShape="1">
          <a:blip r:embed="rId4">
            <a:alphaModFix/>
          </a:blip>
          <a:srcRect b="0" l="0" r="0" t="0"/>
          <a:stretch/>
        </p:blipFill>
        <p:spPr>
          <a:xfrm>
            <a:off x="914400" y="4267200"/>
            <a:ext cx="2057400" cy="20309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92CD47"/>
              </a:buClr>
              <a:buSzPts val="3300"/>
              <a:buFont typeface="Georgia"/>
              <a:buNone/>
            </a:pPr>
            <a:r>
              <a:rPr lang="en-US"/>
              <a:t>The Outdoor Ethics Guide</a:t>
            </a:r>
            <a:endParaRPr/>
          </a:p>
        </p:txBody>
      </p:sp>
      <p:sp>
        <p:nvSpPr>
          <p:cNvPr id="209" name="Google Shape;209;p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fontScale="92500" lnSpcReduction="10000"/>
          </a:bodyPr>
          <a:lstStyle/>
          <a:p>
            <a:pPr indent="-274347" lvl="0" marL="274320" rtl="0" algn="l">
              <a:spcBef>
                <a:spcPts val="0"/>
              </a:spcBef>
              <a:spcAft>
                <a:spcPts val="0"/>
              </a:spcAft>
              <a:buSzPct val="85000"/>
              <a:buChar char="⚫"/>
            </a:pPr>
            <a:r>
              <a:rPr lang="en-US"/>
              <a:t>As the outdoor ethics guide, you serve as a member of the patrol leaders’ council representing outdoor ethics. To be successful, you need to understand the needs of your troop as well as the needs of the Scouts.</a:t>
            </a:r>
            <a:endParaRPr/>
          </a:p>
          <a:p>
            <a:pPr indent="-274347" lvl="0" marL="274320" rtl="0" algn="l">
              <a:spcBef>
                <a:spcPts val="499"/>
              </a:spcBef>
              <a:spcAft>
                <a:spcPts val="0"/>
              </a:spcAft>
              <a:buSzPct val="85000"/>
              <a:buChar char="⚫"/>
            </a:pPr>
            <a:r>
              <a:rPr lang="en-US"/>
              <a:t>The person chosen as outdoor ethics guide must be willing to take on the additional time and responsibility of being an outdoor ethics guide. You will be the primary role model on how to behave in the outdoors. You must agree and willingly execute your roles and responsibilities. If questions or problems come up, you must be willing to go to the appropriate leadership for guidance and resolution.</a:t>
            </a:r>
            <a:endParaRPr/>
          </a:p>
          <a:p>
            <a:pPr indent="-139544" lvl="0" marL="274320" rtl="0" algn="l">
              <a:spcBef>
                <a:spcPts val="499"/>
              </a:spcBef>
              <a:spcAft>
                <a:spcPts val="0"/>
              </a:spcAft>
              <a:buSzPct val="85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92CD47"/>
              </a:buClr>
              <a:buSzPts val="3300"/>
              <a:buFont typeface="Georgia"/>
              <a:buNone/>
            </a:pPr>
            <a:r>
              <a:rPr lang="en-US"/>
              <a:t>YOUR ROLE</a:t>
            </a:r>
            <a:endParaRPr/>
          </a:p>
        </p:txBody>
      </p:sp>
      <p:sp>
        <p:nvSpPr>
          <p:cNvPr id="215" name="Google Shape;215;p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530"/>
              <a:buNone/>
            </a:pPr>
            <a:r>
              <a:rPr b="0" i="0" lang="en-US" sz="1800" u="none" strike="noStrike">
                <a:solidFill>
                  <a:srgbClr val="231F20"/>
                </a:solidFill>
                <a:latin typeface="Garamond"/>
                <a:ea typeface="Garamond"/>
                <a:cs typeface="Garamond"/>
                <a:sym typeface="Garamond"/>
              </a:rPr>
              <a:t>The role of the outdoor ethics guide gives you a unique opportunity to help others make choices that reduce impacts to our natural environment. This includes reducing impacts made by our passing as well as actions that impact the experience of others. The challenge for all of us is to:</a:t>
            </a:r>
            <a:endParaRPr/>
          </a:p>
          <a:p>
            <a:pPr indent="0" lvl="0" marL="0" rtl="0" algn="l">
              <a:spcBef>
                <a:spcPts val="360"/>
              </a:spcBef>
              <a:spcAft>
                <a:spcPts val="0"/>
              </a:spcAft>
              <a:buSzPts val="1530"/>
              <a:buNone/>
            </a:pPr>
            <a:r>
              <a:t/>
            </a:r>
            <a:endParaRPr b="0" i="0" sz="1800" u="none" strike="noStrike">
              <a:solidFill>
                <a:srgbClr val="231F20"/>
              </a:solidFill>
              <a:latin typeface="Garamond"/>
              <a:ea typeface="Garamond"/>
              <a:cs typeface="Garamond"/>
              <a:sym typeface="Garamond"/>
            </a:endParaRPr>
          </a:p>
          <a:p>
            <a:pPr indent="-274320" lvl="0" marL="274320" rtl="0" algn="l">
              <a:spcBef>
                <a:spcPts val="360"/>
              </a:spcBef>
              <a:spcAft>
                <a:spcPts val="0"/>
              </a:spcAft>
              <a:buSzPts val="1530"/>
              <a:buChar char="⚫"/>
            </a:pPr>
            <a:r>
              <a:rPr b="1" i="0" lang="en-US" sz="1800" u="none" strike="noStrike">
                <a:solidFill>
                  <a:srgbClr val="231F20"/>
                </a:solidFill>
                <a:latin typeface="Poppins"/>
                <a:ea typeface="Poppins"/>
                <a:cs typeface="Poppins"/>
                <a:sym typeface="Poppins"/>
              </a:rPr>
              <a:t>Minimize what impacts you can.</a:t>
            </a:r>
            <a:endParaRPr/>
          </a:p>
          <a:p>
            <a:pPr indent="-274320" lvl="0" marL="274320" rtl="0" algn="l">
              <a:spcBef>
                <a:spcPts val="360"/>
              </a:spcBef>
              <a:spcAft>
                <a:spcPts val="0"/>
              </a:spcAft>
              <a:buSzPts val="1530"/>
              <a:buChar char="⚫"/>
            </a:pPr>
            <a:r>
              <a:rPr b="1" i="0" lang="en-US" sz="1800" u="none" strike="noStrike">
                <a:solidFill>
                  <a:srgbClr val="231F20"/>
                </a:solidFill>
                <a:latin typeface="Poppins"/>
                <a:ea typeface="Poppins"/>
                <a:cs typeface="Poppins"/>
                <a:sym typeface="Poppins"/>
              </a:rPr>
              <a:t>Avoid those you cannot.</a:t>
            </a:r>
            <a:endParaRPr/>
          </a:p>
          <a:p>
            <a:pPr indent="-274320" lvl="0" marL="274320" rtl="0" algn="l">
              <a:spcBef>
                <a:spcPts val="360"/>
              </a:spcBef>
              <a:spcAft>
                <a:spcPts val="0"/>
              </a:spcAft>
              <a:buSzPts val="1530"/>
              <a:buChar char="⚫"/>
            </a:pPr>
            <a:r>
              <a:rPr b="1" i="0" lang="en-US" sz="1800" u="none" strike="noStrike">
                <a:solidFill>
                  <a:srgbClr val="231F20"/>
                </a:solidFill>
                <a:latin typeface="Poppins"/>
                <a:ea typeface="Poppins"/>
                <a:cs typeface="Poppins"/>
                <a:sym typeface="Poppins"/>
              </a:rPr>
              <a:t>Preserve the quality of outdoor resources and recreational experience!</a:t>
            </a:r>
            <a:endParaRPr/>
          </a:p>
          <a:p>
            <a:pPr indent="0" lvl="0" marL="0" rtl="0" algn="l">
              <a:spcBef>
                <a:spcPts val="360"/>
              </a:spcBef>
              <a:spcAft>
                <a:spcPts val="0"/>
              </a:spcAft>
              <a:buSzPts val="1530"/>
              <a:buNone/>
            </a:pPr>
            <a:r>
              <a:t/>
            </a:r>
            <a:endParaRPr b="1" sz="1800">
              <a:solidFill>
                <a:srgbClr val="231F20"/>
              </a:solidFill>
              <a:latin typeface="Poppins"/>
              <a:ea typeface="Poppins"/>
              <a:cs typeface="Poppins"/>
              <a:sym typeface="Poppins"/>
            </a:endParaRPr>
          </a:p>
          <a:p>
            <a:pPr indent="0" lvl="0" marL="0" rtl="0" algn="l">
              <a:spcBef>
                <a:spcPts val="360"/>
              </a:spcBef>
              <a:spcAft>
                <a:spcPts val="0"/>
              </a:spcAft>
              <a:buSzPts val="1530"/>
              <a:buNone/>
            </a:pPr>
            <a:r>
              <a:t/>
            </a:r>
            <a:endParaRPr b="1" sz="1800">
              <a:solidFill>
                <a:srgbClr val="231F20"/>
              </a:solidFill>
              <a:latin typeface="Poppins"/>
              <a:ea typeface="Poppins"/>
              <a:cs typeface="Poppins"/>
              <a:sym typeface="Poppins"/>
            </a:endParaRPr>
          </a:p>
          <a:p>
            <a:pPr indent="0" lvl="0" marL="0" rtl="0" algn="l">
              <a:spcBef>
                <a:spcPts val="540"/>
              </a:spcBef>
              <a:spcAft>
                <a:spcPts val="0"/>
              </a:spcAft>
              <a:buSzPts val="2295"/>
              <a:buNone/>
            </a:pPr>
            <a:r>
              <a:t/>
            </a:r>
            <a:endParaRPr/>
          </a:p>
        </p:txBody>
      </p:sp>
      <p:pic>
        <p:nvPicPr>
          <p:cNvPr descr="A troop of Boy Scouts for Camp Harvey West practice hiking with... News  Photo - Getty Images" id="216" name="Google Shape;216;p8"/>
          <p:cNvPicPr preferRelativeResize="0"/>
          <p:nvPr/>
        </p:nvPicPr>
        <p:blipFill rotWithShape="1">
          <a:blip r:embed="rId3">
            <a:alphaModFix/>
          </a:blip>
          <a:srcRect b="0" l="0" r="0" t="0"/>
          <a:stretch/>
        </p:blipFill>
        <p:spPr>
          <a:xfrm>
            <a:off x="5791200" y="4038600"/>
            <a:ext cx="2921000" cy="23333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p:nvPr/>
        </p:nvSpPr>
        <p:spPr>
          <a:xfrm>
            <a:off x="152400" y="381000"/>
            <a:ext cx="8763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231F20"/>
                </a:solidFill>
                <a:latin typeface="Poppins"/>
                <a:ea typeface="Poppins"/>
                <a:cs typeface="Poppins"/>
                <a:sym typeface="Poppins"/>
              </a:rPr>
              <a:t>1. Explain and Demonstrate Advancement Requirements</a:t>
            </a:r>
            <a:endParaRPr/>
          </a:p>
        </p:txBody>
      </p:sp>
      <p:sp>
        <p:nvSpPr>
          <p:cNvPr id="222" name="Google Shape;222;p9"/>
          <p:cNvSpPr txBox="1"/>
          <p:nvPr/>
        </p:nvSpPr>
        <p:spPr>
          <a:xfrm>
            <a:off x="495300" y="838200"/>
            <a:ext cx="8077200" cy="3385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strike="noStrike">
                <a:solidFill>
                  <a:srgbClr val="231F20"/>
                </a:solidFill>
                <a:latin typeface="Poppins"/>
                <a:ea typeface="Poppins"/>
                <a:cs typeface="Poppins"/>
                <a:sym typeface="Poppins"/>
              </a:rPr>
              <a:t>Demonstrate Principles</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Before a campout or outing, make a plan for working with Scouts and discuss it with them.</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Go through the steps of planning a patrol activity and identify situations that are addressed in the</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principles of Leave No Trace or Tread Lightly!.</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Practice teaching these using the EDGE method.</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Make sure you bring any supplies or equipment you need to teach these skills.</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Set up stations or scenarios for Scouts to demonstrate their new skills to you.</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 Idea: Use your unit duty roster or a similar tool to help others understand how principles relate</a:t>
            </a:r>
            <a:endParaRPr/>
          </a:p>
          <a:p>
            <a:pPr indent="0" lvl="0" marL="0" marR="0" rtl="0" algn="l">
              <a:spcBef>
                <a:spcPts val="0"/>
              </a:spcBef>
              <a:spcAft>
                <a:spcPts val="0"/>
              </a:spcAft>
              <a:buNone/>
            </a:pPr>
            <a:r>
              <a:rPr b="0" i="0" lang="en-US" sz="1800" u="none" strike="noStrike">
                <a:solidFill>
                  <a:srgbClr val="231F20"/>
                </a:solidFill>
                <a:latin typeface="Garamond"/>
                <a:ea typeface="Garamond"/>
                <a:cs typeface="Garamond"/>
                <a:sym typeface="Garamond"/>
              </a:rPr>
              <a:t>to duties.</a:t>
            </a:r>
            <a:endParaRPr sz="1800">
              <a:solidFill>
                <a:schemeClr val="dk1"/>
              </a:solidFill>
              <a:latin typeface="Georgia"/>
              <a:ea typeface="Georgia"/>
              <a:cs typeface="Georgia"/>
              <a:sym typeface="Georgia"/>
            </a:endParaRPr>
          </a:p>
        </p:txBody>
      </p:sp>
      <p:pic>
        <p:nvPicPr>
          <p:cNvPr descr="Quick Leave No Trace Activities" id="223" name="Google Shape;223;p9"/>
          <p:cNvPicPr preferRelativeResize="0"/>
          <p:nvPr/>
        </p:nvPicPr>
        <p:blipFill rotWithShape="1">
          <a:blip r:embed="rId3">
            <a:alphaModFix/>
          </a:blip>
          <a:srcRect b="0" l="0" r="0" t="0"/>
          <a:stretch/>
        </p:blipFill>
        <p:spPr>
          <a:xfrm>
            <a:off x="5334001" y="3886199"/>
            <a:ext cx="3314700" cy="2482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2018-04-27T23:54:44Z</dcterms:created>
  <dc:creator>Michelle</dc:creator>
</cp:coreProperties>
</file>